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</p:sldIdLst>
  <p:sldSz cx="18288000" cy="10287000"/>
  <p:notesSz cx="6858000" cy="9144000"/>
  <p:embeddedFontLst>
    <p:embeddedFont>
      <p:font typeface="Barlow SemiCondensed Bold" charset="1" panose="00000806000000000000"/>
      <p:regular r:id="rId32"/>
    </p:embeddedFont>
    <p:embeddedFont>
      <p:font typeface="Garet" charset="1" panose="00000000000000000000"/>
      <p:regular r:id="rId33"/>
    </p:embeddedFont>
    <p:embeddedFont>
      <p:font typeface="Open Sans Bold Italics" charset="1" panose="00000000000000000000"/>
      <p:regular r:id="rId34"/>
    </p:embeddedFont>
    <p:embeddedFont>
      <p:font typeface="Open Sans" charset="1" panose="00000000000000000000"/>
      <p:regular r:id="rId35"/>
    </p:embeddedFont>
    <p:embeddedFont>
      <p:font typeface="Open Sans Semi-Bold Italics" charset="1" panose="00000000000000000000"/>
      <p:regular r:id="rId36"/>
    </p:embeddedFont>
    <p:embeddedFont>
      <p:font typeface="HK Grotesk Medium" charset="1" panose="00000600000000000000"/>
      <p:regular r:id="rId37"/>
    </p:embeddedFont>
    <p:embeddedFont>
      <p:font typeface="Open Sans SemiCondensed" charset="1" panose="00000000000000000000"/>
      <p:regular r:id="rId38"/>
    </p:embeddedFont>
    <p:embeddedFont>
      <p:font typeface="Open Sans Bold" charset="1" panose="00000000000000000000"/>
      <p:regular r:id="rId39"/>
    </p:embeddedFont>
    <p:embeddedFont>
      <p:font typeface="Barlow SemiCondensed" charset="1" panose="00000506000000000000"/>
      <p:regular r:id="rId40"/>
    </p:embeddedFont>
    <p:embeddedFont>
      <p:font typeface="Open Sans Semi-Bold" charset="1" panose="00000000000000000000"/>
      <p:regular r:id="rId4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jpe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36.png" Type="http://schemas.openxmlformats.org/officeDocument/2006/relationships/image"/><Relationship Id="rId6" Target="../media/image37.svg" Type="http://schemas.openxmlformats.org/officeDocument/2006/relationships/image"/><Relationship Id="rId7" Target="../media/image38.png" Type="http://schemas.openxmlformats.org/officeDocument/2006/relationships/image"/><Relationship Id="rId8" Target="../media/image39.svg" Type="http://schemas.openxmlformats.org/officeDocument/2006/relationships/image"/><Relationship Id="rId9" Target="../media/image3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0.jpeg" Type="http://schemas.openxmlformats.org/officeDocument/2006/relationships/image"/><Relationship Id="rId4" Target="../media/image41.jpe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2.png" Type="http://schemas.openxmlformats.org/officeDocument/2006/relationships/image"/><Relationship Id="rId6" Target="../media/image43.png" Type="http://schemas.openxmlformats.org/officeDocument/2006/relationships/image"/><Relationship Id="rId7" Target="../media/image44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5.pn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3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6.jpe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3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7.jpe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6.png" Type="http://schemas.openxmlformats.org/officeDocument/2006/relationships/image"/><Relationship Id="rId5" Target="../media/image37.svg" Type="http://schemas.openxmlformats.org/officeDocument/2006/relationships/image"/><Relationship Id="rId6" Target="../media/image38.png" Type="http://schemas.openxmlformats.org/officeDocument/2006/relationships/image"/><Relationship Id="rId7" Target="../media/image39.svg" Type="http://schemas.openxmlformats.org/officeDocument/2006/relationships/image"/><Relationship Id="rId8" Target="../media/image3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pn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3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38.png" Type="http://schemas.openxmlformats.org/officeDocument/2006/relationships/image"/><Relationship Id="rId6" Target="../media/image39.sv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8.pn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3.png" Type="http://schemas.openxmlformats.org/officeDocument/2006/relationships/image"/><Relationship Id="rId6" Target="../media/image49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Relationship Id="rId5" Target="../media/image1.png" Type="http://schemas.openxmlformats.org/officeDocument/2006/relationships/image"/><Relationship Id="rId6" Target="../media/image2.svg" Type="http://schemas.openxmlformats.org/officeDocument/2006/relationships/image"/><Relationship Id="rId7" Target="../media/image3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0.pn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3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1.pn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3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2.jpe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3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3.jpe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3.png" Type="http://schemas.openxmlformats.org/officeDocument/2006/relationships/image"/><Relationship Id="rId6" Target="../media/image54.jpe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5.jpe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3.png" Type="http://schemas.openxmlformats.org/officeDocument/2006/relationships/image"/><Relationship Id="rId6" Target="../media/image56.jpe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7.jpe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3.png" Type="http://schemas.openxmlformats.org/officeDocument/2006/relationships/image"/><Relationship Id="rId6" Target="../media/image58.jpe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9.jpe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3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3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6.png" Type="http://schemas.openxmlformats.org/officeDocument/2006/relationships/image"/><Relationship Id="rId11" Target="../media/image17.svg" Type="http://schemas.openxmlformats.org/officeDocument/2006/relationships/image"/><Relationship Id="rId12" Target="../media/image18.png" Type="http://schemas.openxmlformats.org/officeDocument/2006/relationships/image"/><Relationship Id="rId13" Target="../media/image19.svg" Type="http://schemas.openxmlformats.org/officeDocument/2006/relationships/image"/><Relationship Id="rId14" Target="../media/image20.png" Type="http://schemas.openxmlformats.org/officeDocument/2006/relationships/image"/><Relationship Id="rId15" Target="../media/image21.svg" Type="http://schemas.openxmlformats.org/officeDocument/2006/relationships/image"/><Relationship Id="rId16" Target="../media/image22.png" Type="http://schemas.openxmlformats.org/officeDocument/2006/relationships/image"/><Relationship Id="rId17" Target="../media/image23.svg" Type="http://schemas.openxmlformats.org/officeDocument/2006/relationships/image"/><Relationship Id="rId18" Target="../media/image24.png" Type="http://schemas.openxmlformats.org/officeDocument/2006/relationships/image"/><Relationship Id="rId19" Target="../media/image25.svg" Type="http://schemas.openxmlformats.org/officeDocument/2006/relationships/image"/><Relationship Id="rId2" Target="../media/image8.png" Type="http://schemas.openxmlformats.org/officeDocument/2006/relationships/image"/><Relationship Id="rId20" Target="../media/image26.png" Type="http://schemas.openxmlformats.org/officeDocument/2006/relationships/image"/><Relationship Id="rId21" Target="../media/image27.svg" Type="http://schemas.openxmlformats.org/officeDocument/2006/relationships/image"/><Relationship Id="rId22" Target="../media/image28.png" Type="http://schemas.openxmlformats.org/officeDocument/2006/relationships/image"/><Relationship Id="rId23" Target="../media/image29.svg" Type="http://schemas.openxmlformats.org/officeDocument/2006/relationships/image"/><Relationship Id="rId24" Target="../media/image30.png" Type="http://schemas.openxmlformats.org/officeDocument/2006/relationships/image"/><Relationship Id="rId3" Target="../media/image9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12.png" Type="http://schemas.openxmlformats.org/officeDocument/2006/relationships/image"/><Relationship Id="rId7" Target="../media/image13.svg" Type="http://schemas.openxmlformats.org/officeDocument/2006/relationships/image"/><Relationship Id="rId8" Target="../media/image14.png" Type="http://schemas.openxmlformats.org/officeDocument/2006/relationships/image"/><Relationship Id="rId9" Target="../media/image15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3.pn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jpe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3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pn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3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jpe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3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jpe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3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3533CD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729230" y="-729230"/>
            <a:ext cx="10287000" cy="11745461"/>
            <a:chOff x="0" y="0"/>
            <a:chExt cx="2709333" cy="309345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709333" cy="3093455"/>
            </a:xfrm>
            <a:custGeom>
              <a:avLst/>
              <a:gdLst/>
              <a:ahLst/>
              <a:cxnLst/>
              <a:rect r="r" b="b" t="t" l="l"/>
              <a:pathLst>
                <a:path h="3093455" w="2709333">
                  <a:moveTo>
                    <a:pt x="0" y="0"/>
                  </a:moveTo>
                  <a:lnTo>
                    <a:pt x="2709333" y="0"/>
                  </a:lnTo>
                  <a:lnTo>
                    <a:pt x="2709333" y="3093455"/>
                  </a:lnTo>
                  <a:lnTo>
                    <a:pt x="0" y="309345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2709333" cy="31601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60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 flipH="true">
            <a:off x="2131602" y="7001793"/>
            <a:ext cx="0" cy="664879"/>
          </a:xfrm>
          <a:prstGeom prst="line">
            <a:avLst/>
          </a:prstGeom>
          <a:ln cap="rnd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 flipH="true">
            <a:off x="7220863" y="7001793"/>
            <a:ext cx="0" cy="664879"/>
          </a:xfrm>
          <a:prstGeom prst="line">
            <a:avLst/>
          </a:prstGeom>
          <a:ln cap="rnd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793395" y="8958515"/>
            <a:ext cx="1133938" cy="599570"/>
          </a:xfrm>
          <a:custGeom>
            <a:avLst/>
            <a:gdLst/>
            <a:ahLst/>
            <a:cxnLst/>
            <a:rect r="r" b="b" t="t" l="l"/>
            <a:pathLst>
              <a:path h="599570" w="1133938">
                <a:moveTo>
                  <a:pt x="0" y="0"/>
                </a:moveTo>
                <a:lnTo>
                  <a:pt x="1133938" y="0"/>
                </a:lnTo>
                <a:lnTo>
                  <a:pt x="1133938" y="599570"/>
                </a:lnTo>
                <a:lnTo>
                  <a:pt x="0" y="5995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6125362" y="429130"/>
            <a:ext cx="1133938" cy="599570"/>
          </a:xfrm>
          <a:custGeom>
            <a:avLst/>
            <a:gdLst/>
            <a:ahLst/>
            <a:cxnLst/>
            <a:rect r="r" b="b" t="t" l="l"/>
            <a:pathLst>
              <a:path h="599570" w="1133938">
                <a:moveTo>
                  <a:pt x="0" y="0"/>
                </a:moveTo>
                <a:lnTo>
                  <a:pt x="1133938" y="0"/>
                </a:lnTo>
                <a:lnTo>
                  <a:pt x="1133938" y="599570"/>
                </a:lnTo>
                <a:lnTo>
                  <a:pt x="0" y="5995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0" y="0"/>
            <a:ext cx="1167063" cy="1072945"/>
          </a:xfrm>
          <a:custGeom>
            <a:avLst/>
            <a:gdLst/>
            <a:ahLst/>
            <a:cxnLst/>
            <a:rect r="r" b="b" t="t" l="l"/>
            <a:pathLst>
              <a:path h="1072945" w="1167063">
                <a:moveTo>
                  <a:pt x="0" y="0"/>
                </a:moveTo>
                <a:lnTo>
                  <a:pt x="1167063" y="0"/>
                </a:lnTo>
                <a:lnTo>
                  <a:pt x="1167063" y="1072945"/>
                </a:lnTo>
                <a:lnTo>
                  <a:pt x="0" y="107294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37196" y="2164864"/>
            <a:ext cx="12367334" cy="32040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495"/>
              </a:lnSpc>
            </a:pPr>
            <a:r>
              <a:rPr lang="en-US" sz="11359" b="true">
                <a:solidFill>
                  <a:srgbClr val="FFFFFF"/>
                </a:solidFill>
                <a:latin typeface="Barlow SemiCondensed Bold"/>
                <a:ea typeface="Barlow SemiCondensed Bold"/>
                <a:cs typeface="Barlow SemiCondensed Bold"/>
                <a:sym typeface="Barlow SemiCondensed Bold"/>
              </a:rPr>
              <a:t>SOFTWARE TESTING PROJECT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485220" y="6935118"/>
            <a:ext cx="5136601" cy="770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60"/>
              </a:lnSpc>
            </a:pPr>
            <a:r>
              <a:rPr lang="en-US" sz="20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A S</a:t>
            </a:r>
            <a:r>
              <a:rPr lang="en-US" sz="20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imple Overview of Testing Concepts &amp; Automation Tools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816093" y="6896418"/>
            <a:ext cx="3942699" cy="11703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60"/>
              </a:lnSpc>
            </a:pPr>
            <a:r>
              <a:rPr lang="en-US" sz="20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Ensuring Quality Through Smart Software Testing</a:t>
            </a:r>
          </a:p>
          <a:p>
            <a:pPr algn="l">
              <a:lnSpc>
                <a:spcPts val="3160"/>
              </a:lnSpc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12989669" y="9091865"/>
            <a:ext cx="4532894" cy="3155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540"/>
              </a:lnSpc>
            </a:pPr>
            <a:r>
              <a:rPr lang="en-US" b="true" sz="2000" i="true">
                <a:solidFill>
                  <a:srgbClr val="F4F6FC"/>
                </a:solidFill>
                <a:latin typeface="Open Sans Bold Italics"/>
                <a:ea typeface="Open Sans Bold Italics"/>
                <a:cs typeface="Open Sans Bold Italics"/>
                <a:sym typeface="Open Sans Bold Italics"/>
              </a:rPr>
              <a:t>Egypt Digital Pioneers Initiative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945795" y="9110915"/>
            <a:ext cx="1133938" cy="599570"/>
          </a:xfrm>
          <a:custGeom>
            <a:avLst/>
            <a:gdLst/>
            <a:ahLst/>
            <a:cxnLst/>
            <a:rect r="r" b="b" t="t" l="l"/>
            <a:pathLst>
              <a:path h="599570" w="1133938">
                <a:moveTo>
                  <a:pt x="0" y="0"/>
                </a:moveTo>
                <a:lnTo>
                  <a:pt x="1133938" y="0"/>
                </a:lnTo>
                <a:lnTo>
                  <a:pt x="1133938" y="599570"/>
                </a:lnTo>
                <a:lnTo>
                  <a:pt x="0" y="5995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5400000">
            <a:off x="16392546" y="5069124"/>
            <a:ext cx="1133938" cy="599570"/>
          </a:xfrm>
          <a:custGeom>
            <a:avLst/>
            <a:gdLst/>
            <a:ahLst/>
            <a:cxnLst/>
            <a:rect r="r" b="b" t="t" l="l"/>
            <a:pathLst>
              <a:path h="599570" w="1133938">
                <a:moveTo>
                  <a:pt x="0" y="0"/>
                </a:moveTo>
                <a:lnTo>
                  <a:pt x="1133938" y="0"/>
                </a:lnTo>
                <a:lnTo>
                  <a:pt x="1133938" y="599569"/>
                </a:lnTo>
                <a:lnTo>
                  <a:pt x="0" y="5995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3533CD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904908" y="4415055"/>
            <a:ext cx="6243066" cy="2426519"/>
            <a:chOff x="0" y="0"/>
            <a:chExt cx="1683111" cy="65418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683111" cy="654182"/>
            </a:xfrm>
            <a:custGeom>
              <a:avLst/>
              <a:gdLst/>
              <a:ahLst/>
              <a:cxnLst/>
              <a:rect r="r" b="b" t="t" l="l"/>
              <a:pathLst>
                <a:path h="654182" w="1683111">
                  <a:moveTo>
                    <a:pt x="0" y="0"/>
                  </a:moveTo>
                  <a:lnTo>
                    <a:pt x="1683111" y="0"/>
                  </a:lnTo>
                  <a:lnTo>
                    <a:pt x="1683111" y="654182"/>
                  </a:lnTo>
                  <a:lnTo>
                    <a:pt x="0" y="654182"/>
                  </a:lnTo>
                  <a:close/>
                </a:path>
              </a:pathLst>
            </a:custGeom>
            <a:blipFill>
              <a:blip r:embed="rId2"/>
              <a:stretch>
                <a:fillRect l="0" t="-35708" r="0" b="-35708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-10800000">
            <a:off x="9279620" y="1996716"/>
            <a:ext cx="7331328" cy="2979223"/>
            <a:chOff x="0" y="0"/>
            <a:chExt cx="1930885" cy="78465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930885" cy="784651"/>
            </a:xfrm>
            <a:custGeom>
              <a:avLst/>
              <a:gdLst/>
              <a:ahLst/>
              <a:cxnLst/>
              <a:rect r="r" b="b" t="t" l="l"/>
              <a:pathLst>
                <a:path h="784651" w="1930885">
                  <a:moveTo>
                    <a:pt x="0" y="0"/>
                  </a:moveTo>
                  <a:lnTo>
                    <a:pt x="1930885" y="0"/>
                  </a:lnTo>
                  <a:lnTo>
                    <a:pt x="1930885" y="784651"/>
                  </a:lnTo>
                  <a:lnTo>
                    <a:pt x="0" y="784651"/>
                  </a:ln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3533CD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0" y="-19050"/>
              <a:ext cx="1930885" cy="8037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40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-10800000">
            <a:off x="9279620" y="5513375"/>
            <a:ext cx="7331328" cy="2979223"/>
            <a:chOff x="0" y="0"/>
            <a:chExt cx="1930885" cy="78465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930885" cy="784651"/>
            </a:xfrm>
            <a:custGeom>
              <a:avLst/>
              <a:gdLst/>
              <a:ahLst/>
              <a:cxnLst/>
              <a:rect r="r" b="b" t="t" l="l"/>
              <a:pathLst>
                <a:path h="784651" w="1930885">
                  <a:moveTo>
                    <a:pt x="0" y="0"/>
                  </a:moveTo>
                  <a:lnTo>
                    <a:pt x="1930885" y="0"/>
                  </a:lnTo>
                  <a:lnTo>
                    <a:pt x="1930885" y="784651"/>
                  </a:lnTo>
                  <a:lnTo>
                    <a:pt x="0" y="784651"/>
                  </a:ln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3533CD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9" id="9"/>
            <p:cNvSpPr txBox="true"/>
            <p:nvPr/>
          </p:nvSpPr>
          <p:spPr>
            <a:xfrm>
              <a:off x="0" y="-19050"/>
              <a:ext cx="1930885" cy="8037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40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-10800000">
            <a:off x="611090" y="8958515"/>
            <a:ext cx="1133938" cy="599570"/>
          </a:xfrm>
          <a:custGeom>
            <a:avLst/>
            <a:gdLst/>
            <a:ahLst/>
            <a:cxnLst/>
            <a:rect r="r" b="b" t="t" l="l"/>
            <a:pathLst>
              <a:path h="599570" w="1133938">
                <a:moveTo>
                  <a:pt x="0" y="0"/>
                </a:moveTo>
                <a:lnTo>
                  <a:pt x="1133938" y="0"/>
                </a:lnTo>
                <a:lnTo>
                  <a:pt x="1133938" y="599570"/>
                </a:lnTo>
                <a:lnTo>
                  <a:pt x="0" y="5995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10800000">
            <a:off x="17449800" y="4975939"/>
            <a:ext cx="1133938" cy="599570"/>
          </a:xfrm>
          <a:custGeom>
            <a:avLst/>
            <a:gdLst/>
            <a:ahLst/>
            <a:cxnLst/>
            <a:rect r="r" b="b" t="t" l="l"/>
            <a:pathLst>
              <a:path h="599570" w="1133938">
                <a:moveTo>
                  <a:pt x="0" y="0"/>
                </a:moveTo>
                <a:lnTo>
                  <a:pt x="1133938" y="0"/>
                </a:lnTo>
                <a:lnTo>
                  <a:pt x="1133938" y="599570"/>
                </a:lnTo>
                <a:lnTo>
                  <a:pt x="0" y="5995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-10800000">
            <a:off x="1904908" y="5201328"/>
            <a:ext cx="6243066" cy="1640246"/>
            <a:chOff x="0" y="0"/>
            <a:chExt cx="1644264" cy="431999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644264" cy="431999"/>
            </a:xfrm>
            <a:custGeom>
              <a:avLst/>
              <a:gdLst/>
              <a:ahLst/>
              <a:cxnLst/>
              <a:rect r="r" b="b" t="t" l="l"/>
              <a:pathLst>
                <a:path h="431999" w="1644264">
                  <a:moveTo>
                    <a:pt x="0" y="0"/>
                  </a:moveTo>
                  <a:lnTo>
                    <a:pt x="1644264" y="0"/>
                  </a:lnTo>
                  <a:lnTo>
                    <a:pt x="1644264" y="431999"/>
                  </a:lnTo>
                  <a:lnTo>
                    <a:pt x="0" y="431999"/>
                  </a:lnTo>
                  <a:close/>
                </a:path>
              </a:pathLst>
            </a:custGeom>
            <a:gradFill rotWithShape="true">
              <a:gsLst>
                <a:gs pos="0">
                  <a:srgbClr val="4BDCF6">
                    <a:alpha val="61000"/>
                  </a:srgbClr>
                </a:gs>
                <a:gs pos="100000">
                  <a:srgbClr val="FFFFFF">
                    <a:alpha val="5000"/>
                  </a:srgbClr>
                </a:gs>
              </a:gsLst>
              <a:lin ang="5400000"/>
            </a:gra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66675"/>
              <a:ext cx="1644264" cy="4986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60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9748010" y="2931127"/>
            <a:ext cx="1052477" cy="1052477"/>
          </a:xfrm>
          <a:custGeom>
            <a:avLst/>
            <a:gdLst/>
            <a:ahLst/>
            <a:cxnLst/>
            <a:rect r="r" b="b" t="t" l="l"/>
            <a:pathLst>
              <a:path h="1052477" w="1052477">
                <a:moveTo>
                  <a:pt x="0" y="0"/>
                </a:moveTo>
                <a:lnTo>
                  <a:pt x="1052477" y="0"/>
                </a:lnTo>
                <a:lnTo>
                  <a:pt x="1052477" y="1052476"/>
                </a:lnTo>
                <a:lnTo>
                  <a:pt x="0" y="105247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9766352" y="6519850"/>
            <a:ext cx="1015793" cy="966273"/>
          </a:xfrm>
          <a:custGeom>
            <a:avLst/>
            <a:gdLst/>
            <a:ahLst/>
            <a:cxnLst/>
            <a:rect r="r" b="b" t="t" l="l"/>
            <a:pathLst>
              <a:path h="966273" w="1015793">
                <a:moveTo>
                  <a:pt x="0" y="0"/>
                </a:moveTo>
                <a:lnTo>
                  <a:pt x="1015793" y="0"/>
                </a:lnTo>
                <a:lnTo>
                  <a:pt x="1015793" y="966273"/>
                </a:lnTo>
                <a:lnTo>
                  <a:pt x="0" y="96627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0" y="0"/>
            <a:ext cx="1207000" cy="1109661"/>
          </a:xfrm>
          <a:custGeom>
            <a:avLst/>
            <a:gdLst/>
            <a:ahLst/>
            <a:cxnLst/>
            <a:rect r="r" b="b" t="t" l="l"/>
            <a:pathLst>
              <a:path h="1109661" w="1207000">
                <a:moveTo>
                  <a:pt x="0" y="0"/>
                </a:moveTo>
                <a:lnTo>
                  <a:pt x="1207000" y="0"/>
                </a:lnTo>
                <a:lnTo>
                  <a:pt x="1207000" y="1109661"/>
                </a:lnTo>
                <a:lnTo>
                  <a:pt x="0" y="110966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3457692" y="9090978"/>
            <a:ext cx="3801608" cy="629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540"/>
              </a:lnSpc>
            </a:pPr>
            <a:r>
              <a:rPr lang="en-US" b="true" sz="2000" i="true">
                <a:solidFill>
                  <a:srgbClr val="FFFFFF"/>
                </a:solidFill>
                <a:latin typeface="Open Sans Semi-Bold Italics"/>
                <a:ea typeface="Open Sans Semi-Bold Italics"/>
                <a:cs typeface="Open Sans Semi-Bold Italics"/>
                <a:sym typeface="Open Sans Semi-Bold Italics"/>
              </a:rPr>
              <a:t>Egypt Digital Pioneers Initiative</a:t>
            </a:r>
          </a:p>
          <a:p>
            <a:pPr algn="r">
              <a:lnSpc>
                <a:spcPts val="2540"/>
              </a:lnSpc>
            </a:pPr>
          </a:p>
        </p:txBody>
      </p:sp>
      <p:sp>
        <p:nvSpPr>
          <p:cNvPr name="TextBox 19" id="19"/>
          <p:cNvSpPr txBox="true"/>
          <p:nvPr/>
        </p:nvSpPr>
        <p:spPr>
          <a:xfrm rot="0">
            <a:off x="1904908" y="1661052"/>
            <a:ext cx="7374713" cy="23088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39"/>
              </a:lnSpc>
              <a:spcBef>
                <a:spcPct val="0"/>
              </a:spcBef>
            </a:pPr>
            <a:r>
              <a:rPr lang="en-US" b="true" sz="6599">
                <a:gradFill>
                  <a:gsLst>
                    <a:gs pos="0">
                      <a:srgbClr val="4BDCF6">
                        <a:alpha val="100000"/>
                      </a:srgbClr>
                    </a:gs>
                    <a:gs pos="100000">
                      <a:srgbClr val="FFFFFF">
                        <a:alpha val="100000"/>
                      </a:srgbClr>
                    </a:gs>
                  </a:gsLst>
                  <a:lin ang="0"/>
                </a:gradFill>
                <a:latin typeface="Barlow SemiCondensed Bold"/>
                <a:ea typeface="Barlow SemiCondensed Bold"/>
                <a:cs typeface="Barlow SemiCondensed Bold"/>
                <a:sym typeface="Barlow SemiCondensed Bold"/>
              </a:rPr>
              <a:t>Importance of Automation Testing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904908" y="7438498"/>
            <a:ext cx="6243066" cy="1054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Aut</a:t>
            </a:r>
            <a:r>
              <a:rPr lang="en-US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omation saves a huge amount of time and effort by running tests much faster and as many times as needed, without the limits of manual testing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1228119" y="2755690"/>
            <a:ext cx="4997067" cy="701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9FAFD"/>
                </a:solidFill>
                <a:latin typeface="Open Sans"/>
                <a:ea typeface="Open Sans"/>
                <a:cs typeface="Open Sans"/>
                <a:sym typeface="Open Sans"/>
              </a:rPr>
              <a:t>S</a:t>
            </a:r>
            <a:r>
              <a:rPr lang="en-US" sz="2000">
                <a:solidFill>
                  <a:srgbClr val="F9FAFD"/>
                </a:solidFill>
                <a:latin typeface="Open Sans"/>
                <a:ea typeface="Open Sans"/>
                <a:cs typeface="Open Sans"/>
                <a:sym typeface="Open Sans"/>
              </a:rPr>
              <a:t>peeds up the testing process by running repetitive tests automatically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1228119" y="6048222"/>
            <a:ext cx="4997067" cy="701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9FAFD"/>
                </a:solidFill>
                <a:latin typeface="Open Sans"/>
                <a:ea typeface="Open Sans"/>
                <a:cs typeface="Open Sans"/>
                <a:sym typeface="Open Sans"/>
              </a:rPr>
              <a:t>All</a:t>
            </a:r>
            <a:r>
              <a:rPr lang="en-US" sz="2000">
                <a:solidFill>
                  <a:srgbClr val="F9FAFD"/>
                </a:solidFill>
                <a:latin typeface="Open Sans"/>
                <a:ea typeface="Open Sans"/>
                <a:cs typeface="Open Sans"/>
                <a:sym typeface="Open Sans"/>
              </a:rPr>
              <a:t>ows running tests frequently, which supports better software quality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1228119" y="3638169"/>
            <a:ext cx="4997067" cy="701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9FAFD"/>
                </a:solidFill>
                <a:latin typeface="Open Sans"/>
                <a:ea typeface="Open Sans"/>
                <a:cs typeface="Open Sans"/>
                <a:sym typeface="Open Sans"/>
              </a:rPr>
              <a:t>I</a:t>
            </a:r>
            <a:r>
              <a:rPr lang="en-US" sz="2000">
                <a:solidFill>
                  <a:srgbClr val="F9FAFD"/>
                </a:solidFill>
                <a:latin typeface="Open Sans"/>
                <a:ea typeface="Open Sans"/>
                <a:cs typeface="Open Sans"/>
                <a:sym typeface="Open Sans"/>
              </a:rPr>
              <a:t>mproves accuracy by reducing human error in test execution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1228119" y="6955361"/>
            <a:ext cx="4997067" cy="701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9FAFD"/>
                </a:solidFill>
                <a:latin typeface="Open Sans"/>
                <a:ea typeface="Open Sans"/>
                <a:cs typeface="Open Sans"/>
                <a:sym typeface="Open Sans"/>
              </a:rPr>
              <a:t>H</a:t>
            </a:r>
            <a:r>
              <a:rPr lang="en-US" sz="2000">
                <a:solidFill>
                  <a:srgbClr val="F9FAFD"/>
                </a:solidFill>
                <a:latin typeface="Open Sans"/>
                <a:ea typeface="Open Sans"/>
                <a:cs typeface="Open Sans"/>
                <a:sym typeface="Open Sans"/>
              </a:rPr>
              <a:t>elps cover more scenarios and increases overall test coverage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3533CD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19057" y="7385092"/>
            <a:ext cx="2991938" cy="922225"/>
            <a:chOff x="0" y="0"/>
            <a:chExt cx="788000" cy="24289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88000" cy="242891"/>
            </a:xfrm>
            <a:custGeom>
              <a:avLst/>
              <a:gdLst/>
              <a:ahLst/>
              <a:cxnLst/>
              <a:rect r="r" b="b" t="t" l="l"/>
              <a:pathLst>
                <a:path h="242891" w="788000">
                  <a:moveTo>
                    <a:pt x="0" y="0"/>
                  </a:moveTo>
                  <a:lnTo>
                    <a:pt x="788000" y="0"/>
                  </a:lnTo>
                  <a:lnTo>
                    <a:pt x="788000" y="242891"/>
                  </a:lnTo>
                  <a:lnTo>
                    <a:pt x="0" y="24289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4BDCF6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788000" cy="2619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4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0" y="0"/>
            <a:ext cx="1207000" cy="1109661"/>
          </a:xfrm>
          <a:custGeom>
            <a:avLst/>
            <a:gdLst/>
            <a:ahLst/>
            <a:cxnLst/>
            <a:rect r="r" b="b" t="t" l="l"/>
            <a:pathLst>
              <a:path h="1109661" w="1207000">
                <a:moveTo>
                  <a:pt x="0" y="0"/>
                </a:moveTo>
                <a:lnTo>
                  <a:pt x="1207000" y="0"/>
                </a:lnTo>
                <a:lnTo>
                  <a:pt x="1207000" y="1109661"/>
                </a:lnTo>
                <a:lnTo>
                  <a:pt x="0" y="11096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3264171" y="2344642"/>
            <a:ext cx="3143781" cy="2547330"/>
            <a:chOff x="0" y="0"/>
            <a:chExt cx="978004" cy="79245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978004" cy="792453"/>
            </a:xfrm>
            <a:custGeom>
              <a:avLst/>
              <a:gdLst/>
              <a:ahLst/>
              <a:cxnLst/>
              <a:rect r="r" b="b" t="t" l="l"/>
              <a:pathLst>
                <a:path h="792453" w="978004">
                  <a:moveTo>
                    <a:pt x="0" y="0"/>
                  </a:moveTo>
                  <a:lnTo>
                    <a:pt x="978004" y="0"/>
                  </a:lnTo>
                  <a:lnTo>
                    <a:pt x="978004" y="792453"/>
                  </a:lnTo>
                  <a:lnTo>
                    <a:pt x="0" y="792453"/>
                  </a:lnTo>
                  <a:close/>
                </a:path>
              </a:pathLst>
            </a:custGeom>
            <a:blipFill>
              <a:blip r:embed="rId3"/>
              <a:stretch>
                <a:fillRect l="-37431" t="0" r="-15933" b="-29417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-10800000">
            <a:off x="13264171" y="4109913"/>
            <a:ext cx="3143781" cy="782059"/>
            <a:chOff x="0" y="0"/>
            <a:chExt cx="827992" cy="20597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27992" cy="205974"/>
            </a:xfrm>
            <a:custGeom>
              <a:avLst/>
              <a:gdLst/>
              <a:ahLst/>
              <a:cxnLst/>
              <a:rect r="r" b="b" t="t" l="l"/>
              <a:pathLst>
                <a:path h="205974" w="827992">
                  <a:moveTo>
                    <a:pt x="0" y="0"/>
                  </a:moveTo>
                  <a:lnTo>
                    <a:pt x="827992" y="0"/>
                  </a:lnTo>
                  <a:lnTo>
                    <a:pt x="827992" y="205974"/>
                  </a:lnTo>
                  <a:lnTo>
                    <a:pt x="0" y="205974"/>
                  </a:lnTo>
                  <a:close/>
                </a:path>
              </a:pathLst>
            </a:custGeom>
            <a:gradFill rotWithShape="true">
              <a:gsLst>
                <a:gs pos="0">
                  <a:srgbClr val="4BDCF6">
                    <a:alpha val="53000"/>
                  </a:srgbClr>
                </a:gs>
                <a:gs pos="100000">
                  <a:srgbClr val="FFFFFF">
                    <a:alpha val="5000"/>
                  </a:srgbClr>
                </a:gs>
              </a:gsLst>
              <a:lin ang="540000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66675"/>
              <a:ext cx="827992" cy="2726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6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3264171" y="5321123"/>
            <a:ext cx="3143781" cy="2525081"/>
            <a:chOff x="0" y="0"/>
            <a:chExt cx="1066404" cy="85653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066404" cy="856534"/>
            </a:xfrm>
            <a:custGeom>
              <a:avLst/>
              <a:gdLst/>
              <a:ahLst/>
              <a:cxnLst/>
              <a:rect r="r" b="b" t="t" l="l"/>
              <a:pathLst>
                <a:path h="856534" w="1066404">
                  <a:moveTo>
                    <a:pt x="0" y="0"/>
                  </a:moveTo>
                  <a:lnTo>
                    <a:pt x="1066404" y="0"/>
                  </a:lnTo>
                  <a:lnTo>
                    <a:pt x="1066404" y="856534"/>
                  </a:lnTo>
                  <a:lnTo>
                    <a:pt x="0" y="856534"/>
                  </a:lnTo>
                  <a:close/>
                </a:path>
              </a:pathLst>
            </a:custGeom>
            <a:blipFill>
              <a:blip r:embed="rId4"/>
              <a:stretch>
                <a:fillRect l="-8734" t="0" r="-8734" b="0"/>
              </a:stretch>
            </a:blipFill>
          </p:spPr>
        </p:sp>
      </p:grpSp>
      <p:grpSp>
        <p:nvGrpSpPr>
          <p:cNvPr name="Group 13" id="13"/>
          <p:cNvGrpSpPr/>
          <p:nvPr/>
        </p:nvGrpSpPr>
        <p:grpSpPr>
          <a:xfrm rot="-10800000">
            <a:off x="13264171" y="6989636"/>
            <a:ext cx="3143781" cy="856568"/>
            <a:chOff x="0" y="0"/>
            <a:chExt cx="827992" cy="225598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27992" cy="225598"/>
            </a:xfrm>
            <a:custGeom>
              <a:avLst/>
              <a:gdLst/>
              <a:ahLst/>
              <a:cxnLst/>
              <a:rect r="r" b="b" t="t" l="l"/>
              <a:pathLst>
                <a:path h="225598" w="827992">
                  <a:moveTo>
                    <a:pt x="0" y="0"/>
                  </a:moveTo>
                  <a:lnTo>
                    <a:pt x="827992" y="0"/>
                  </a:lnTo>
                  <a:lnTo>
                    <a:pt x="827992" y="225598"/>
                  </a:lnTo>
                  <a:lnTo>
                    <a:pt x="0" y="225598"/>
                  </a:lnTo>
                  <a:close/>
                </a:path>
              </a:pathLst>
            </a:custGeom>
            <a:gradFill rotWithShape="true">
              <a:gsLst>
                <a:gs pos="0">
                  <a:srgbClr val="4BDCF6">
                    <a:alpha val="53000"/>
                  </a:srgbClr>
                </a:gs>
                <a:gs pos="100000">
                  <a:srgbClr val="FFFFFF">
                    <a:alpha val="5000"/>
                  </a:srgbClr>
                </a:gs>
              </a:gsLst>
              <a:lin ang="5400000"/>
            </a:gra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66675"/>
              <a:ext cx="827992" cy="2922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60"/>
                </a:lnSpc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1619057" y="1759929"/>
            <a:ext cx="8797252" cy="23088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39"/>
              </a:lnSpc>
              <a:spcBef>
                <a:spcPct val="0"/>
              </a:spcBef>
            </a:pPr>
            <a:r>
              <a:rPr lang="en-US" b="true" sz="6599">
                <a:gradFill>
                  <a:gsLst>
                    <a:gs pos="0">
                      <a:srgbClr val="4BDCF6">
                        <a:alpha val="100000"/>
                      </a:srgbClr>
                    </a:gs>
                    <a:gs pos="100000">
                      <a:srgbClr val="FFFFFF">
                        <a:alpha val="100000"/>
                      </a:srgbClr>
                    </a:gs>
                  </a:gsLst>
                  <a:lin ang="0"/>
                </a:gradFill>
                <a:latin typeface="Barlow SemiCondensed Bold"/>
                <a:ea typeface="Barlow SemiCondensed Bold"/>
                <a:cs typeface="Barlow SemiCondensed Bold"/>
                <a:sym typeface="Barlow SemiCondensed Bold"/>
              </a:rPr>
              <a:t>What is an Automation Framework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619057" y="4323341"/>
            <a:ext cx="7152323" cy="10991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 framework is a ready-made and organized system that we build to help us write automation tests easily, consistently, and without repetition.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619057" y="5865201"/>
            <a:ext cx="7152323" cy="7276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It consists of rules, tools, and a structured design that makes automation work easier, faster, and cleaner.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895808" y="7628717"/>
            <a:ext cx="2438437" cy="406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74"/>
              </a:lnSpc>
            </a:pPr>
            <a:r>
              <a:rPr lang="en-US" sz="2499" b="true">
                <a:solidFill>
                  <a:srgbClr val="FFFFFF"/>
                </a:solidFill>
                <a:latin typeface="Barlow SemiCondensed Bold"/>
                <a:ea typeface="Barlow SemiCondensed Bold"/>
                <a:cs typeface="Barlow SemiCondensed Bold"/>
                <a:sym typeface="Barlow SemiCondensed Bold"/>
              </a:rPr>
              <a:t>Next Slide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3560090" y="9239250"/>
            <a:ext cx="4181158" cy="3155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540"/>
              </a:lnSpc>
            </a:pPr>
            <a:r>
              <a:rPr lang="en-US" b="true" sz="2000" i="true">
                <a:solidFill>
                  <a:srgbClr val="FFFFFF"/>
                </a:solidFill>
                <a:latin typeface="Open Sans Semi-Bold Italics"/>
                <a:ea typeface="Open Sans Semi-Bold Italics"/>
                <a:cs typeface="Open Sans Semi-Bold Italics"/>
                <a:sym typeface="Open Sans Semi-Bold Italics"/>
              </a:rPr>
              <a:t>Egypt Digital Pioneers Initiative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3533CD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03500" y="9258300"/>
            <a:ext cx="1133938" cy="599570"/>
          </a:xfrm>
          <a:custGeom>
            <a:avLst/>
            <a:gdLst/>
            <a:ahLst/>
            <a:cxnLst/>
            <a:rect r="r" b="b" t="t" l="l"/>
            <a:pathLst>
              <a:path h="599570" w="1133938">
                <a:moveTo>
                  <a:pt x="0" y="0"/>
                </a:moveTo>
                <a:lnTo>
                  <a:pt x="1133938" y="0"/>
                </a:lnTo>
                <a:lnTo>
                  <a:pt x="1133938" y="599570"/>
                </a:lnTo>
                <a:lnTo>
                  <a:pt x="0" y="5995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17182616" y="4554758"/>
            <a:ext cx="1133938" cy="599570"/>
          </a:xfrm>
          <a:custGeom>
            <a:avLst/>
            <a:gdLst/>
            <a:ahLst/>
            <a:cxnLst/>
            <a:rect r="r" b="b" t="t" l="l"/>
            <a:pathLst>
              <a:path h="599570" w="1133938">
                <a:moveTo>
                  <a:pt x="0" y="0"/>
                </a:moveTo>
                <a:lnTo>
                  <a:pt x="1133938" y="0"/>
                </a:lnTo>
                <a:lnTo>
                  <a:pt x="1133938" y="599570"/>
                </a:lnTo>
                <a:lnTo>
                  <a:pt x="0" y="5995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0" y="0"/>
            <a:ext cx="1207000" cy="1109661"/>
          </a:xfrm>
          <a:custGeom>
            <a:avLst/>
            <a:gdLst/>
            <a:ahLst/>
            <a:cxnLst/>
            <a:rect r="r" b="b" t="t" l="l"/>
            <a:pathLst>
              <a:path h="1109661" w="1207000">
                <a:moveTo>
                  <a:pt x="0" y="0"/>
                </a:moveTo>
                <a:lnTo>
                  <a:pt x="1207000" y="0"/>
                </a:lnTo>
                <a:lnTo>
                  <a:pt x="1207000" y="1109661"/>
                </a:lnTo>
                <a:lnTo>
                  <a:pt x="0" y="110966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3984353" y="2708215"/>
            <a:ext cx="3193585" cy="2587685"/>
            <a:chOff x="0" y="0"/>
            <a:chExt cx="978004" cy="79245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978004" cy="792453"/>
            </a:xfrm>
            <a:custGeom>
              <a:avLst/>
              <a:gdLst/>
              <a:ahLst/>
              <a:cxnLst/>
              <a:rect r="r" b="b" t="t" l="l"/>
              <a:pathLst>
                <a:path h="792453" w="978004">
                  <a:moveTo>
                    <a:pt x="0" y="0"/>
                  </a:moveTo>
                  <a:lnTo>
                    <a:pt x="978004" y="0"/>
                  </a:lnTo>
                  <a:lnTo>
                    <a:pt x="978004" y="792453"/>
                  </a:lnTo>
                  <a:lnTo>
                    <a:pt x="0" y="792453"/>
                  </a:lnTo>
                  <a:close/>
                </a:path>
              </a:pathLst>
            </a:custGeom>
            <a:blipFill>
              <a:blip r:embed="rId5"/>
              <a:stretch>
                <a:fillRect l="0" t="-14365" r="0" b="-5652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12270902" y="5918119"/>
            <a:ext cx="2883177" cy="2694081"/>
            <a:chOff x="0" y="0"/>
            <a:chExt cx="978004" cy="91386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978004" cy="913861"/>
            </a:xfrm>
            <a:custGeom>
              <a:avLst/>
              <a:gdLst/>
              <a:ahLst/>
              <a:cxnLst/>
              <a:rect r="r" b="b" t="t" l="l"/>
              <a:pathLst>
                <a:path h="913861" w="978004">
                  <a:moveTo>
                    <a:pt x="0" y="0"/>
                  </a:moveTo>
                  <a:lnTo>
                    <a:pt x="978004" y="0"/>
                  </a:lnTo>
                  <a:lnTo>
                    <a:pt x="978004" y="913861"/>
                  </a:lnTo>
                  <a:lnTo>
                    <a:pt x="0" y="913861"/>
                  </a:lnTo>
                  <a:close/>
                </a:path>
              </a:pathLst>
            </a:custGeom>
            <a:blipFill>
              <a:blip r:embed="rId6"/>
              <a:stretch>
                <a:fillRect l="0" t="-19696" r="0" b="-2324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10568709" y="2748570"/>
            <a:ext cx="3143781" cy="2547330"/>
            <a:chOff x="0" y="0"/>
            <a:chExt cx="978004" cy="79245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978004" cy="792453"/>
            </a:xfrm>
            <a:custGeom>
              <a:avLst/>
              <a:gdLst/>
              <a:ahLst/>
              <a:cxnLst/>
              <a:rect r="r" b="b" t="t" l="l"/>
              <a:pathLst>
                <a:path h="792453" w="978004">
                  <a:moveTo>
                    <a:pt x="0" y="0"/>
                  </a:moveTo>
                  <a:lnTo>
                    <a:pt x="978004" y="0"/>
                  </a:lnTo>
                  <a:lnTo>
                    <a:pt x="978004" y="792453"/>
                  </a:lnTo>
                  <a:lnTo>
                    <a:pt x="0" y="792453"/>
                  </a:lnTo>
                  <a:close/>
                </a:path>
              </a:pathLst>
            </a:custGeom>
            <a:blipFill>
              <a:blip r:embed="rId7"/>
              <a:stretch>
                <a:fillRect l="0" t="-2741" r="0" b="-2741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-10800000">
            <a:off x="10568709" y="4287574"/>
            <a:ext cx="3143781" cy="1008326"/>
            <a:chOff x="0" y="0"/>
            <a:chExt cx="827992" cy="265567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27992" cy="265567"/>
            </a:xfrm>
            <a:custGeom>
              <a:avLst/>
              <a:gdLst/>
              <a:ahLst/>
              <a:cxnLst/>
              <a:rect r="r" b="b" t="t" l="l"/>
              <a:pathLst>
                <a:path h="265567" w="827992">
                  <a:moveTo>
                    <a:pt x="0" y="0"/>
                  </a:moveTo>
                  <a:lnTo>
                    <a:pt x="827992" y="0"/>
                  </a:lnTo>
                  <a:lnTo>
                    <a:pt x="827992" y="265567"/>
                  </a:lnTo>
                  <a:lnTo>
                    <a:pt x="0" y="265567"/>
                  </a:lnTo>
                  <a:close/>
                </a:path>
              </a:pathLst>
            </a:custGeom>
            <a:gradFill rotWithShape="true">
              <a:gsLst>
                <a:gs pos="0">
                  <a:srgbClr val="4BDCF6">
                    <a:alpha val="53000"/>
                  </a:srgbClr>
                </a:gs>
                <a:gs pos="100000">
                  <a:srgbClr val="FFFFFF">
                    <a:alpha val="5000"/>
                  </a:srgbClr>
                </a:gs>
              </a:gsLst>
              <a:lin ang="540000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66675"/>
              <a:ext cx="827992" cy="3322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60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-10800000">
            <a:off x="13984353" y="4002058"/>
            <a:ext cx="3193585" cy="1273665"/>
            <a:chOff x="0" y="0"/>
            <a:chExt cx="841109" cy="335451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41109" cy="335451"/>
            </a:xfrm>
            <a:custGeom>
              <a:avLst/>
              <a:gdLst/>
              <a:ahLst/>
              <a:cxnLst/>
              <a:rect r="r" b="b" t="t" l="l"/>
              <a:pathLst>
                <a:path h="335451" w="841109">
                  <a:moveTo>
                    <a:pt x="0" y="0"/>
                  </a:moveTo>
                  <a:lnTo>
                    <a:pt x="841109" y="0"/>
                  </a:lnTo>
                  <a:lnTo>
                    <a:pt x="841109" y="335451"/>
                  </a:lnTo>
                  <a:lnTo>
                    <a:pt x="0" y="335451"/>
                  </a:lnTo>
                  <a:close/>
                </a:path>
              </a:pathLst>
            </a:custGeom>
            <a:gradFill rotWithShape="true">
              <a:gsLst>
                <a:gs pos="0">
                  <a:srgbClr val="4BDCF6">
                    <a:alpha val="53000"/>
                  </a:srgbClr>
                </a:gs>
                <a:gs pos="100000">
                  <a:srgbClr val="FFFFFF">
                    <a:alpha val="5000"/>
                  </a:srgbClr>
                </a:gs>
              </a:gsLst>
              <a:lin ang="5400000"/>
            </a:gra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66675"/>
              <a:ext cx="841109" cy="4021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60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1028700" y="1652159"/>
            <a:ext cx="6398634" cy="12788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b="true" sz="7399">
                <a:gradFill>
                  <a:gsLst>
                    <a:gs pos="0">
                      <a:srgbClr val="4BDCF6">
                        <a:alpha val="100000"/>
                      </a:srgbClr>
                    </a:gs>
                    <a:gs pos="100000">
                      <a:srgbClr val="FFFFFF">
                        <a:alpha val="100000"/>
                      </a:srgbClr>
                    </a:gs>
                  </a:gsLst>
                  <a:lin ang="0"/>
                </a:gradFill>
                <a:latin typeface="Barlow SemiCondensed Bold"/>
                <a:ea typeface="Barlow SemiCondensed Bold"/>
                <a:cs typeface="Barlow SemiCondensed Bold"/>
                <a:sym typeface="Barlow SemiCondensed Bold"/>
              </a:rPr>
              <a:t>Selenium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14868" y="3016775"/>
            <a:ext cx="7152323" cy="873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000"/>
              </a:lnSpc>
              <a:spcBef>
                <a:spcPct val="0"/>
              </a:spcBef>
            </a:pPr>
            <a:r>
              <a:rPr lang="en-US" b="true" sz="5000">
                <a:solidFill>
                  <a:srgbClr val="FFFFFF"/>
                </a:solidFill>
                <a:latin typeface="Barlow SemiCondensed Bold"/>
                <a:ea typeface="Barlow SemiCondensed Bold"/>
                <a:cs typeface="Barlow SemiCondensed Bold"/>
                <a:sym typeface="Barlow SemiCondensed Bold"/>
              </a:rPr>
              <a:t>What is Selenium?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28700" y="4159528"/>
            <a:ext cx="8453089" cy="3611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99"/>
              </a:lnSpc>
              <a:spcBef>
                <a:spcPct val="0"/>
              </a:spcBef>
            </a:pPr>
            <a:r>
              <a:rPr lang="en-US" sz="2142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* S</a:t>
            </a:r>
            <a:r>
              <a:rPr lang="en-US" sz="2142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elenium is a powerful tool used for web automation testing.</a:t>
            </a:r>
          </a:p>
        </p:txBody>
      </p:sp>
      <p:grpSp>
        <p:nvGrpSpPr>
          <p:cNvPr name="Group 20" id="20"/>
          <p:cNvGrpSpPr/>
          <p:nvPr/>
        </p:nvGrpSpPr>
        <p:grpSpPr>
          <a:xfrm rot="-10800000">
            <a:off x="12270902" y="7603875"/>
            <a:ext cx="2883177" cy="1008326"/>
            <a:chOff x="0" y="0"/>
            <a:chExt cx="759355" cy="265567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759355" cy="265567"/>
            </a:xfrm>
            <a:custGeom>
              <a:avLst/>
              <a:gdLst/>
              <a:ahLst/>
              <a:cxnLst/>
              <a:rect r="r" b="b" t="t" l="l"/>
              <a:pathLst>
                <a:path h="265567" w="759355">
                  <a:moveTo>
                    <a:pt x="0" y="0"/>
                  </a:moveTo>
                  <a:lnTo>
                    <a:pt x="759355" y="0"/>
                  </a:lnTo>
                  <a:lnTo>
                    <a:pt x="759355" y="265567"/>
                  </a:lnTo>
                  <a:lnTo>
                    <a:pt x="0" y="265567"/>
                  </a:lnTo>
                  <a:close/>
                </a:path>
              </a:pathLst>
            </a:custGeom>
            <a:gradFill rotWithShape="true">
              <a:gsLst>
                <a:gs pos="0">
                  <a:srgbClr val="4BDCF6">
                    <a:alpha val="53000"/>
                  </a:srgbClr>
                </a:gs>
                <a:gs pos="100000">
                  <a:srgbClr val="FFFFFF">
                    <a:alpha val="5000"/>
                  </a:srgbClr>
                </a:gs>
              </a:gsLst>
              <a:lin ang="5400000"/>
            </a:gra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66675"/>
              <a:ext cx="759355" cy="3322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60"/>
                </a:lnSpc>
              </a:pP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1028700" y="4682821"/>
            <a:ext cx="8453089" cy="7386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99"/>
              </a:lnSpc>
              <a:spcBef>
                <a:spcPct val="0"/>
              </a:spcBef>
            </a:pPr>
            <a:r>
              <a:rPr lang="en-US" sz="2142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* It controls the browser to perform actions like click, type, scroll,                    and read elementstetur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014868" y="5612012"/>
            <a:ext cx="8619917" cy="873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000"/>
              </a:lnSpc>
              <a:spcBef>
                <a:spcPct val="0"/>
              </a:spcBef>
            </a:pPr>
            <a:r>
              <a:rPr lang="en-US" b="true" sz="5000">
                <a:solidFill>
                  <a:srgbClr val="FFFFFF"/>
                </a:solidFill>
                <a:latin typeface="Barlow SemiCondensed Bold"/>
                <a:ea typeface="Barlow SemiCondensed Bold"/>
                <a:cs typeface="Barlow SemiCondensed Bold"/>
                <a:sym typeface="Barlow SemiCondensed Bold"/>
              </a:rPr>
              <a:t>Why Companies Use Selenium?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014868" y="6764189"/>
            <a:ext cx="8453089" cy="3611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99"/>
              </a:lnSpc>
              <a:spcBef>
                <a:spcPct val="0"/>
              </a:spcBef>
            </a:pPr>
            <a:r>
              <a:rPr lang="en-US" sz="2142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* Fr</a:t>
            </a:r>
            <a:r>
              <a:rPr lang="en-US" sz="2142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ee and open-source.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014868" y="7287302"/>
            <a:ext cx="8453089" cy="3611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99"/>
              </a:lnSpc>
              <a:spcBef>
                <a:spcPct val="0"/>
              </a:spcBef>
            </a:pPr>
            <a:r>
              <a:rPr lang="en-US" sz="2142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* Works o</a:t>
            </a:r>
            <a:r>
              <a:rPr lang="en-US" sz="2142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n all major browsers.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014868" y="7746849"/>
            <a:ext cx="8453089" cy="3611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99"/>
              </a:lnSpc>
              <a:spcBef>
                <a:spcPct val="0"/>
              </a:spcBef>
            </a:pPr>
            <a:r>
              <a:rPr lang="en-US" sz="2142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* Fast, f</a:t>
            </a:r>
            <a:r>
              <a:rPr lang="en-US" sz="2142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lexible, and widely used in companies.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014868" y="8269963"/>
            <a:ext cx="8453089" cy="3611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99"/>
              </a:lnSpc>
              <a:spcBef>
                <a:spcPct val="0"/>
              </a:spcBef>
            </a:pPr>
            <a:r>
              <a:rPr lang="en-US" sz="2142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* P</a:t>
            </a:r>
            <a:r>
              <a:rPr lang="en-US" sz="2142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erfect for testing large and complex web applications.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3712490" y="9239250"/>
            <a:ext cx="3801608" cy="629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540"/>
              </a:lnSpc>
            </a:pPr>
            <a:r>
              <a:rPr lang="en-US" b="true" sz="2000" i="true">
                <a:solidFill>
                  <a:srgbClr val="FFFFFF"/>
                </a:solidFill>
                <a:latin typeface="Open Sans Semi-Bold Italics"/>
                <a:ea typeface="Open Sans Semi-Bold Italics"/>
                <a:cs typeface="Open Sans Semi-Bold Italics"/>
                <a:sym typeface="Open Sans Semi-Bold Italics"/>
              </a:rPr>
              <a:t>Egypt Digital Pioneers Initiative</a:t>
            </a:r>
          </a:p>
          <a:p>
            <a:pPr algn="r">
              <a:lnSpc>
                <a:spcPts val="2540"/>
              </a:lnSpc>
            </a:pP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3533CD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642746" y="5064274"/>
            <a:ext cx="6610174" cy="3426184"/>
            <a:chOff x="0" y="0"/>
            <a:chExt cx="1734819" cy="89919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734819" cy="899191"/>
            </a:xfrm>
            <a:custGeom>
              <a:avLst/>
              <a:gdLst/>
              <a:ahLst/>
              <a:cxnLst/>
              <a:rect r="r" b="b" t="t" l="l"/>
              <a:pathLst>
                <a:path h="899191" w="1734819">
                  <a:moveTo>
                    <a:pt x="0" y="0"/>
                  </a:moveTo>
                  <a:lnTo>
                    <a:pt x="1734819" y="0"/>
                  </a:lnTo>
                  <a:lnTo>
                    <a:pt x="1734819" y="899191"/>
                  </a:lnTo>
                  <a:lnTo>
                    <a:pt x="0" y="899191"/>
                  </a:lnTo>
                  <a:close/>
                </a:path>
              </a:pathLst>
            </a:custGeom>
            <a:blipFill>
              <a:blip r:embed="rId2"/>
              <a:stretch>
                <a:fillRect l="0" t="-7411" r="0" b="-1112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-10800000">
            <a:off x="10649126" y="1630350"/>
            <a:ext cx="6610174" cy="2979223"/>
            <a:chOff x="0" y="0"/>
            <a:chExt cx="1740951" cy="78465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740951" cy="784651"/>
            </a:xfrm>
            <a:custGeom>
              <a:avLst/>
              <a:gdLst/>
              <a:ahLst/>
              <a:cxnLst/>
              <a:rect r="r" b="b" t="t" l="l"/>
              <a:pathLst>
                <a:path h="784651" w="1740951">
                  <a:moveTo>
                    <a:pt x="0" y="0"/>
                  </a:moveTo>
                  <a:lnTo>
                    <a:pt x="1740951" y="0"/>
                  </a:lnTo>
                  <a:lnTo>
                    <a:pt x="1740951" y="784651"/>
                  </a:lnTo>
                  <a:lnTo>
                    <a:pt x="0" y="784651"/>
                  </a:ln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3533CD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0" y="-19050"/>
              <a:ext cx="1740951" cy="8037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40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-10800000">
            <a:off x="10642746" y="6849673"/>
            <a:ext cx="6610174" cy="1643684"/>
            <a:chOff x="0" y="0"/>
            <a:chExt cx="1740951" cy="43290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740951" cy="432904"/>
            </a:xfrm>
            <a:custGeom>
              <a:avLst/>
              <a:gdLst/>
              <a:ahLst/>
              <a:cxnLst/>
              <a:rect r="r" b="b" t="t" l="l"/>
              <a:pathLst>
                <a:path h="432904" w="1740951">
                  <a:moveTo>
                    <a:pt x="0" y="0"/>
                  </a:moveTo>
                  <a:lnTo>
                    <a:pt x="1740951" y="0"/>
                  </a:lnTo>
                  <a:lnTo>
                    <a:pt x="1740951" y="432904"/>
                  </a:lnTo>
                  <a:lnTo>
                    <a:pt x="0" y="432904"/>
                  </a:lnTo>
                  <a:close/>
                </a:path>
              </a:pathLst>
            </a:custGeom>
            <a:gradFill rotWithShape="true">
              <a:gsLst>
                <a:gs pos="0">
                  <a:srgbClr val="4BDCF6">
                    <a:alpha val="53000"/>
                  </a:srgbClr>
                </a:gs>
                <a:gs pos="100000">
                  <a:srgbClr val="FFFFFF">
                    <a:alpha val="5000"/>
                  </a:srgbClr>
                </a:gs>
              </a:gsLst>
              <a:lin ang="5400000"/>
            </a:gradFill>
          </p:spPr>
        </p:sp>
        <p:sp>
          <p:nvSpPr>
            <p:cNvPr name="TextBox 9" id="9"/>
            <p:cNvSpPr txBox="true"/>
            <p:nvPr/>
          </p:nvSpPr>
          <p:spPr>
            <a:xfrm>
              <a:off x="0" y="-66675"/>
              <a:ext cx="1740951" cy="4995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60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-5400000">
            <a:off x="461731" y="8760541"/>
            <a:ext cx="1133938" cy="599570"/>
          </a:xfrm>
          <a:custGeom>
            <a:avLst/>
            <a:gdLst/>
            <a:ahLst/>
            <a:cxnLst/>
            <a:rect r="r" b="b" t="t" l="l"/>
            <a:pathLst>
              <a:path h="599570" w="1133938">
                <a:moveTo>
                  <a:pt x="0" y="0"/>
                </a:moveTo>
                <a:lnTo>
                  <a:pt x="1133938" y="0"/>
                </a:lnTo>
                <a:lnTo>
                  <a:pt x="1133938" y="599570"/>
                </a:lnTo>
                <a:lnTo>
                  <a:pt x="0" y="5995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7072841" y="4640964"/>
            <a:ext cx="1133938" cy="599570"/>
          </a:xfrm>
          <a:custGeom>
            <a:avLst/>
            <a:gdLst/>
            <a:ahLst/>
            <a:cxnLst/>
            <a:rect r="r" b="b" t="t" l="l"/>
            <a:pathLst>
              <a:path h="599570" w="1133938">
                <a:moveTo>
                  <a:pt x="0" y="0"/>
                </a:moveTo>
                <a:lnTo>
                  <a:pt x="1133938" y="0"/>
                </a:lnTo>
                <a:lnTo>
                  <a:pt x="1133938" y="599570"/>
                </a:lnTo>
                <a:lnTo>
                  <a:pt x="0" y="5995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0" y="0"/>
            <a:ext cx="1207000" cy="1109661"/>
          </a:xfrm>
          <a:custGeom>
            <a:avLst/>
            <a:gdLst/>
            <a:ahLst/>
            <a:cxnLst/>
            <a:rect r="r" b="b" t="t" l="l"/>
            <a:pathLst>
              <a:path h="1109661" w="1207000">
                <a:moveTo>
                  <a:pt x="0" y="0"/>
                </a:moveTo>
                <a:lnTo>
                  <a:pt x="1207000" y="0"/>
                </a:lnTo>
                <a:lnTo>
                  <a:pt x="1207000" y="1109661"/>
                </a:lnTo>
                <a:lnTo>
                  <a:pt x="0" y="110966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1507127" y="4640964"/>
            <a:ext cx="275453" cy="275453"/>
            <a:chOff x="0" y="0"/>
            <a:chExt cx="573658" cy="573658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573658" cy="573658"/>
            </a:xfrm>
            <a:custGeom>
              <a:avLst/>
              <a:gdLst/>
              <a:ahLst/>
              <a:cxnLst/>
              <a:rect r="r" b="b" t="t" l="l"/>
              <a:pathLst>
                <a:path h="573658" w="573658">
                  <a:moveTo>
                    <a:pt x="0" y="0"/>
                  </a:moveTo>
                  <a:lnTo>
                    <a:pt x="573658" y="0"/>
                  </a:lnTo>
                  <a:lnTo>
                    <a:pt x="573658" y="573658"/>
                  </a:lnTo>
                  <a:lnTo>
                    <a:pt x="0" y="573658"/>
                  </a:lnTo>
                  <a:close/>
                </a:path>
              </a:pathLst>
            </a:custGeom>
            <a:solidFill>
              <a:srgbClr val="4BDCF6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573658" cy="6117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507127" y="6975061"/>
            <a:ext cx="275453" cy="275453"/>
            <a:chOff x="0" y="0"/>
            <a:chExt cx="573658" cy="573658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573658" cy="573658"/>
            </a:xfrm>
            <a:custGeom>
              <a:avLst/>
              <a:gdLst/>
              <a:ahLst/>
              <a:cxnLst/>
              <a:rect r="r" b="b" t="t" l="l"/>
              <a:pathLst>
                <a:path h="573658" w="573658">
                  <a:moveTo>
                    <a:pt x="0" y="0"/>
                  </a:moveTo>
                  <a:lnTo>
                    <a:pt x="573658" y="0"/>
                  </a:lnTo>
                  <a:lnTo>
                    <a:pt x="573658" y="573658"/>
                  </a:lnTo>
                  <a:lnTo>
                    <a:pt x="0" y="573658"/>
                  </a:lnTo>
                  <a:close/>
                </a:path>
              </a:pathLst>
            </a:custGeom>
            <a:solidFill>
              <a:srgbClr val="4BDCF6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573658" cy="6117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1328485" y="1982676"/>
            <a:ext cx="7092781" cy="11372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39"/>
              </a:lnSpc>
              <a:spcBef>
                <a:spcPct val="0"/>
              </a:spcBef>
            </a:pPr>
            <a:r>
              <a:rPr lang="en-US" b="true" sz="6599">
                <a:gradFill>
                  <a:gsLst>
                    <a:gs pos="0">
                      <a:srgbClr val="4BDCF6">
                        <a:alpha val="100000"/>
                      </a:srgbClr>
                    </a:gs>
                    <a:gs pos="100000">
                      <a:srgbClr val="FFFFFF">
                        <a:alpha val="100000"/>
                      </a:srgbClr>
                    </a:gs>
                  </a:gsLst>
                  <a:lin ang="0"/>
                </a:gradFill>
                <a:latin typeface="Barlow SemiCondensed Bold"/>
                <a:ea typeface="Barlow SemiCondensed Bold"/>
                <a:cs typeface="Barlow SemiCondensed Bold"/>
                <a:sym typeface="Barlow SemiCondensed Bold"/>
              </a:rPr>
              <a:t>Selenium WebDriver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328485" y="3385960"/>
            <a:ext cx="7092781" cy="701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Sel</a:t>
            </a:r>
            <a:r>
              <a:rPr lang="en-US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enium WebDriver lets you control the browser through code, performing actions and checks like a real user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1455679" y="2240190"/>
            <a:ext cx="4997067" cy="406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74"/>
              </a:lnSpc>
            </a:pPr>
            <a:r>
              <a:rPr lang="en-US" sz="2499" b="true">
                <a:solidFill>
                  <a:srgbClr val="D9D9D9"/>
                </a:solidFill>
                <a:latin typeface="Barlow SemiCondensed Bold"/>
                <a:ea typeface="Barlow SemiCondensed Bold"/>
                <a:cs typeface="Barlow SemiCondensed Bold"/>
                <a:sym typeface="Barlow SemiCondensed Bold"/>
              </a:rPr>
              <a:t>Selenium  WebDriver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1455679" y="2917058"/>
            <a:ext cx="4997067" cy="1054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9FAFD"/>
                </a:solidFill>
                <a:latin typeface="Open Sans"/>
                <a:ea typeface="Open Sans"/>
                <a:cs typeface="Open Sans"/>
                <a:sym typeface="Open Sans"/>
              </a:rPr>
              <a:t>Sel</a:t>
            </a:r>
            <a:r>
              <a:rPr lang="en-US" sz="2000">
                <a:solidFill>
                  <a:srgbClr val="F9FAFD"/>
                </a:solidFill>
                <a:latin typeface="Open Sans"/>
                <a:ea typeface="Open Sans"/>
                <a:cs typeface="Open Sans"/>
                <a:sym typeface="Open Sans"/>
              </a:rPr>
              <a:t>enium WebDriver is like a taxi driver who can drive your browser… even without seeing the road!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939216" y="4416907"/>
            <a:ext cx="4106297" cy="6473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68"/>
              </a:lnSpc>
              <a:spcBef>
                <a:spcPct val="0"/>
              </a:spcBef>
            </a:pPr>
            <a:r>
              <a:rPr lang="en-US" sz="3763">
                <a:solidFill>
                  <a:srgbClr val="FFFFFF"/>
                </a:solidFill>
                <a:latin typeface="Barlow SemiCondensed"/>
                <a:ea typeface="Barlow SemiCondensed"/>
                <a:cs typeface="Barlow SemiCondensed"/>
                <a:sym typeface="Barlow SemiCondensed"/>
              </a:rPr>
              <a:t>Locators in Selenium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939216" y="5294545"/>
            <a:ext cx="8496850" cy="1054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Locators are t</a:t>
            </a:r>
            <a:r>
              <a:rPr lang="en-US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echniques used to identify and interact with elements on a webpage, such as:</a:t>
            </a:r>
          </a:p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ID, XPath, CSS Selector, Name, ClassName, TagName, LinkText.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939216" y="6782998"/>
            <a:ext cx="6152804" cy="6297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90"/>
              </a:lnSpc>
              <a:spcBef>
                <a:spcPct val="0"/>
              </a:spcBef>
            </a:pPr>
            <a:r>
              <a:rPr lang="en-US" sz="3707">
                <a:solidFill>
                  <a:srgbClr val="CEEFE8"/>
                </a:solidFill>
                <a:latin typeface="Barlow SemiCondensed"/>
                <a:ea typeface="Barlow SemiCondensed"/>
                <a:cs typeface="Barlow SemiCondensed"/>
                <a:sym typeface="Barlow SemiCondensed"/>
              </a:rPr>
              <a:t>Common WebDriver Actions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939216" y="7623890"/>
            <a:ext cx="8496850" cy="1054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Actions = all int</a:t>
            </a:r>
            <a:r>
              <a:rPr lang="en-US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eractions performed by the WebDriver on UI elements.</a:t>
            </a:r>
          </a:p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Common actions include: click(), sendKeys(), getText(), clear(), submit(), isDisplayed(), etc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3560090" y="9239250"/>
            <a:ext cx="4181158" cy="3155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540"/>
              </a:lnSpc>
            </a:pPr>
            <a:r>
              <a:rPr lang="en-US" b="true" sz="2000" i="true">
                <a:solidFill>
                  <a:srgbClr val="FFFFFF"/>
                </a:solidFill>
                <a:latin typeface="Open Sans Semi-Bold Italics"/>
                <a:ea typeface="Open Sans Semi-Bold Italics"/>
                <a:cs typeface="Open Sans Semi-Bold Italics"/>
                <a:sym typeface="Open Sans Semi-Bold Italics"/>
              </a:rPr>
              <a:t>Egypt Digital Pioneers Initiative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3533CD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642746" y="5463985"/>
            <a:ext cx="6610174" cy="3026472"/>
            <a:chOff x="0" y="0"/>
            <a:chExt cx="1734819" cy="79428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734819" cy="794288"/>
            </a:xfrm>
            <a:custGeom>
              <a:avLst/>
              <a:gdLst/>
              <a:ahLst/>
              <a:cxnLst/>
              <a:rect r="r" b="b" t="t" l="l"/>
              <a:pathLst>
                <a:path h="794288" w="1734819">
                  <a:moveTo>
                    <a:pt x="0" y="0"/>
                  </a:moveTo>
                  <a:lnTo>
                    <a:pt x="1734819" y="0"/>
                  </a:lnTo>
                  <a:lnTo>
                    <a:pt x="1734819" y="794288"/>
                  </a:lnTo>
                  <a:lnTo>
                    <a:pt x="0" y="794288"/>
                  </a:lnTo>
                  <a:close/>
                </a:path>
              </a:pathLst>
            </a:custGeom>
            <a:blipFill>
              <a:blip r:embed="rId2"/>
              <a:stretch>
                <a:fillRect l="0" t="-12403" r="0" b="-12403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-10800000">
            <a:off x="10588467" y="1537005"/>
            <a:ext cx="6610174" cy="2979223"/>
            <a:chOff x="0" y="0"/>
            <a:chExt cx="1740951" cy="78465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740951" cy="784651"/>
            </a:xfrm>
            <a:custGeom>
              <a:avLst/>
              <a:gdLst/>
              <a:ahLst/>
              <a:cxnLst/>
              <a:rect r="r" b="b" t="t" l="l"/>
              <a:pathLst>
                <a:path h="784651" w="1740951">
                  <a:moveTo>
                    <a:pt x="0" y="0"/>
                  </a:moveTo>
                  <a:lnTo>
                    <a:pt x="1740951" y="0"/>
                  </a:lnTo>
                  <a:lnTo>
                    <a:pt x="1740951" y="784651"/>
                  </a:lnTo>
                  <a:lnTo>
                    <a:pt x="0" y="784651"/>
                  </a:ln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3533CD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0" y="-19050"/>
              <a:ext cx="1740951" cy="8037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40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-10800000">
            <a:off x="10642746" y="6849673"/>
            <a:ext cx="6610174" cy="1643684"/>
            <a:chOff x="0" y="0"/>
            <a:chExt cx="1740951" cy="43290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740951" cy="432904"/>
            </a:xfrm>
            <a:custGeom>
              <a:avLst/>
              <a:gdLst/>
              <a:ahLst/>
              <a:cxnLst/>
              <a:rect r="r" b="b" t="t" l="l"/>
              <a:pathLst>
                <a:path h="432904" w="1740951">
                  <a:moveTo>
                    <a:pt x="0" y="0"/>
                  </a:moveTo>
                  <a:lnTo>
                    <a:pt x="1740951" y="0"/>
                  </a:lnTo>
                  <a:lnTo>
                    <a:pt x="1740951" y="432904"/>
                  </a:lnTo>
                  <a:lnTo>
                    <a:pt x="0" y="432904"/>
                  </a:lnTo>
                  <a:close/>
                </a:path>
              </a:pathLst>
            </a:custGeom>
            <a:gradFill rotWithShape="true">
              <a:gsLst>
                <a:gs pos="0">
                  <a:srgbClr val="4BDCF6">
                    <a:alpha val="53000"/>
                  </a:srgbClr>
                </a:gs>
                <a:gs pos="100000">
                  <a:srgbClr val="FFFFFF">
                    <a:alpha val="5000"/>
                  </a:srgbClr>
                </a:gs>
              </a:gsLst>
              <a:lin ang="5400000"/>
            </a:gradFill>
          </p:spPr>
        </p:sp>
        <p:sp>
          <p:nvSpPr>
            <p:cNvPr name="TextBox 9" id="9"/>
            <p:cNvSpPr txBox="true"/>
            <p:nvPr/>
          </p:nvSpPr>
          <p:spPr>
            <a:xfrm>
              <a:off x="0" y="-66675"/>
              <a:ext cx="1740951" cy="4995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60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-5400000">
            <a:off x="461731" y="8760541"/>
            <a:ext cx="1133938" cy="599570"/>
          </a:xfrm>
          <a:custGeom>
            <a:avLst/>
            <a:gdLst/>
            <a:ahLst/>
            <a:cxnLst/>
            <a:rect r="r" b="b" t="t" l="l"/>
            <a:pathLst>
              <a:path h="599570" w="1133938">
                <a:moveTo>
                  <a:pt x="0" y="0"/>
                </a:moveTo>
                <a:lnTo>
                  <a:pt x="1133938" y="0"/>
                </a:lnTo>
                <a:lnTo>
                  <a:pt x="1133938" y="599570"/>
                </a:lnTo>
                <a:lnTo>
                  <a:pt x="0" y="5995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6811750" y="4685345"/>
            <a:ext cx="1133938" cy="599570"/>
          </a:xfrm>
          <a:custGeom>
            <a:avLst/>
            <a:gdLst/>
            <a:ahLst/>
            <a:cxnLst/>
            <a:rect r="r" b="b" t="t" l="l"/>
            <a:pathLst>
              <a:path h="599570" w="1133938">
                <a:moveTo>
                  <a:pt x="0" y="0"/>
                </a:moveTo>
                <a:lnTo>
                  <a:pt x="1133938" y="0"/>
                </a:lnTo>
                <a:lnTo>
                  <a:pt x="1133938" y="599570"/>
                </a:lnTo>
                <a:lnTo>
                  <a:pt x="0" y="5995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0" y="0"/>
            <a:ext cx="1207000" cy="1109661"/>
          </a:xfrm>
          <a:custGeom>
            <a:avLst/>
            <a:gdLst/>
            <a:ahLst/>
            <a:cxnLst/>
            <a:rect r="r" b="b" t="t" l="l"/>
            <a:pathLst>
              <a:path h="1109661" w="1207000">
                <a:moveTo>
                  <a:pt x="0" y="0"/>
                </a:moveTo>
                <a:lnTo>
                  <a:pt x="1207000" y="0"/>
                </a:lnTo>
                <a:lnTo>
                  <a:pt x="1207000" y="1109661"/>
                </a:lnTo>
                <a:lnTo>
                  <a:pt x="0" y="110966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1507127" y="6477674"/>
            <a:ext cx="275453" cy="275453"/>
            <a:chOff x="0" y="0"/>
            <a:chExt cx="573658" cy="573658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573658" cy="573658"/>
            </a:xfrm>
            <a:custGeom>
              <a:avLst/>
              <a:gdLst/>
              <a:ahLst/>
              <a:cxnLst/>
              <a:rect r="r" b="b" t="t" l="l"/>
              <a:pathLst>
                <a:path h="573658" w="573658">
                  <a:moveTo>
                    <a:pt x="0" y="0"/>
                  </a:moveTo>
                  <a:lnTo>
                    <a:pt x="573658" y="0"/>
                  </a:lnTo>
                  <a:lnTo>
                    <a:pt x="573658" y="573658"/>
                  </a:lnTo>
                  <a:lnTo>
                    <a:pt x="0" y="573658"/>
                  </a:lnTo>
                  <a:close/>
                </a:path>
              </a:pathLst>
            </a:custGeom>
            <a:solidFill>
              <a:srgbClr val="4BDCF6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573658" cy="6117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507127" y="2508864"/>
            <a:ext cx="275453" cy="275453"/>
            <a:chOff x="0" y="0"/>
            <a:chExt cx="573658" cy="573658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573658" cy="573658"/>
            </a:xfrm>
            <a:custGeom>
              <a:avLst/>
              <a:gdLst/>
              <a:ahLst/>
              <a:cxnLst/>
              <a:rect r="r" b="b" t="t" l="l"/>
              <a:pathLst>
                <a:path h="573658" w="573658">
                  <a:moveTo>
                    <a:pt x="0" y="0"/>
                  </a:moveTo>
                  <a:lnTo>
                    <a:pt x="573658" y="0"/>
                  </a:lnTo>
                  <a:lnTo>
                    <a:pt x="573658" y="573658"/>
                  </a:lnTo>
                  <a:lnTo>
                    <a:pt x="0" y="573658"/>
                  </a:lnTo>
                  <a:close/>
                </a:path>
              </a:pathLst>
            </a:custGeom>
            <a:solidFill>
              <a:srgbClr val="4BDCF6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573658" cy="6117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11395020" y="2146845"/>
            <a:ext cx="4997067" cy="406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74"/>
              </a:lnSpc>
            </a:pPr>
            <a:r>
              <a:rPr lang="en-US" sz="2499" b="true">
                <a:solidFill>
                  <a:srgbClr val="D9D9D9"/>
                </a:solidFill>
                <a:latin typeface="Barlow SemiCondensed Bold"/>
                <a:ea typeface="Barlow SemiCondensed Bold"/>
                <a:cs typeface="Barlow SemiCondensed Bold"/>
                <a:sym typeface="Barlow SemiCondensed Bold"/>
              </a:rPr>
              <a:t>Selenium  WebDriver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1395020" y="2823713"/>
            <a:ext cx="4997067" cy="1406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9FAFD"/>
                </a:solidFill>
                <a:latin typeface="Open Sans"/>
                <a:ea typeface="Open Sans"/>
                <a:cs typeface="Open Sans"/>
                <a:sym typeface="Open Sans"/>
              </a:rPr>
              <a:t>If the websit</a:t>
            </a:r>
            <a:r>
              <a:rPr lang="en-US" sz="2000">
                <a:solidFill>
                  <a:srgbClr val="F9FAFD"/>
                </a:solidFill>
                <a:latin typeface="Open Sans"/>
                <a:ea typeface="Open Sans"/>
                <a:cs typeface="Open Sans"/>
                <a:sym typeface="Open Sans"/>
              </a:rPr>
              <a:t>e is dynamic and keeps changing IDs,</a:t>
            </a:r>
          </a:p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9FAFD"/>
                </a:solidFill>
                <a:latin typeface="Open Sans"/>
                <a:ea typeface="Open Sans"/>
                <a:cs typeface="Open Sans"/>
                <a:sym typeface="Open Sans"/>
              </a:rPr>
              <a:t> WebDriver acts like a driver who uses landmarks instead of street names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2091036" y="6267195"/>
            <a:ext cx="6152804" cy="6297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90"/>
              </a:lnSpc>
              <a:spcBef>
                <a:spcPct val="0"/>
              </a:spcBef>
            </a:pPr>
            <a:r>
              <a:rPr lang="en-US" sz="3707">
                <a:solidFill>
                  <a:srgbClr val="CEEFE8"/>
                </a:solidFill>
                <a:latin typeface="Barlow SemiCondensed"/>
                <a:ea typeface="Barlow SemiCondensed"/>
                <a:cs typeface="Barlow SemiCondensed"/>
                <a:sym typeface="Barlow SemiCondensed"/>
              </a:rPr>
              <a:t>Sele</a:t>
            </a:r>
            <a:r>
              <a:rPr lang="en-US" sz="3707">
                <a:solidFill>
                  <a:srgbClr val="CEEFE8"/>
                </a:solidFill>
                <a:latin typeface="Barlow SemiCondensed"/>
                <a:ea typeface="Barlow SemiCondensed"/>
                <a:cs typeface="Barlow SemiCondensed"/>
                <a:sym typeface="Barlow SemiCondensed"/>
              </a:rPr>
              <a:t>nium with TestNG &amp; Maven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2091036" y="7237669"/>
            <a:ext cx="6447278" cy="1544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TestNG: Provides test ex</a:t>
            </a:r>
            <a:r>
              <a:rPr lang="en-US" sz="21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ecution control, assertions, grouping, and reporting.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Maven: Manages project dependencies and build lifecycle.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3560090" y="9239250"/>
            <a:ext cx="4181158" cy="3155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540"/>
              </a:lnSpc>
            </a:pPr>
            <a:r>
              <a:rPr lang="en-US" b="true" sz="2000" i="true">
                <a:solidFill>
                  <a:srgbClr val="FFFFFF"/>
                </a:solidFill>
                <a:latin typeface="Open Sans Semi-Bold Italics"/>
                <a:ea typeface="Open Sans Semi-Bold Italics"/>
                <a:cs typeface="Open Sans Semi-Bold Italics"/>
                <a:sym typeface="Open Sans Semi-Bold Italics"/>
              </a:rPr>
              <a:t>Egypt Digital Pioneers Initiative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939216" y="2284807"/>
            <a:ext cx="4106297" cy="6473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68"/>
              </a:lnSpc>
              <a:spcBef>
                <a:spcPct val="0"/>
              </a:spcBef>
            </a:pPr>
            <a:r>
              <a:rPr lang="en-US" sz="3763">
                <a:solidFill>
                  <a:srgbClr val="FFFFFF"/>
                </a:solidFill>
                <a:latin typeface="Barlow SemiCondensed"/>
                <a:ea typeface="Barlow SemiCondensed"/>
                <a:cs typeface="Barlow SemiCondensed"/>
                <a:sym typeface="Barlow SemiCondensed"/>
              </a:rPr>
              <a:t>W</a:t>
            </a:r>
            <a:r>
              <a:rPr lang="en-US" sz="3763">
                <a:solidFill>
                  <a:srgbClr val="FFFFFF"/>
                </a:solidFill>
                <a:latin typeface="Barlow SemiCondensed"/>
                <a:ea typeface="Barlow SemiCondensed"/>
                <a:cs typeface="Barlow SemiCondensed"/>
                <a:sym typeface="Barlow SemiCondensed"/>
              </a:rPr>
              <a:t>aits in Selenium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939216" y="3081862"/>
            <a:ext cx="8496850" cy="1153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Waits e</a:t>
            </a:r>
            <a:r>
              <a:rPr lang="en-US" sz="21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nsure stability by waiting until elements become interactable.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such as : 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2446581" y="4888675"/>
            <a:ext cx="8496850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2-Explicit Wait.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2446581" y="4378532"/>
            <a:ext cx="8496850" cy="389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9"/>
              </a:lnSpc>
              <a:spcBef>
                <a:spcPct val="0"/>
              </a:spcBef>
            </a:pPr>
            <a:r>
              <a:rPr lang="en-US" sz="22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1-mplicit Wait.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3533CD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61731" y="9475416"/>
            <a:ext cx="1133938" cy="599570"/>
          </a:xfrm>
          <a:custGeom>
            <a:avLst/>
            <a:gdLst/>
            <a:ahLst/>
            <a:cxnLst/>
            <a:rect r="r" b="b" t="t" l="l"/>
            <a:pathLst>
              <a:path h="599570" w="1133938">
                <a:moveTo>
                  <a:pt x="0" y="0"/>
                </a:moveTo>
                <a:lnTo>
                  <a:pt x="1133938" y="0"/>
                </a:lnTo>
                <a:lnTo>
                  <a:pt x="1133938" y="599570"/>
                </a:lnTo>
                <a:lnTo>
                  <a:pt x="0" y="5995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17182616" y="4554758"/>
            <a:ext cx="1133938" cy="599570"/>
          </a:xfrm>
          <a:custGeom>
            <a:avLst/>
            <a:gdLst/>
            <a:ahLst/>
            <a:cxnLst/>
            <a:rect r="r" b="b" t="t" l="l"/>
            <a:pathLst>
              <a:path h="599570" w="1133938">
                <a:moveTo>
                  <a:pt x="0" y="0"/>
                </a:moveTo>
                <a:lnTo>
                  <a:pt x="1133938" y="0"/>
                </a:lnTo>
                <a:lnTo>
                  <a:pt x="1133938" y="599570"/>
                </a:lnTo>
                <a:lnTo>
                  <a:pt x="0" y="5995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0" y="0"/>
            <a:ext cx="1207000" cy="1109661"/>
          </a:xfrm>
          <a:custGeom>
            <a:avLst/>
            <a:gdLst/>
            <a:ahLst/>
            <a:cxnLst/>
            <a:rect r="r" b="b" t="t" l="l"/>
            <a:pathLst>
              <a:path h="1109661" w="1207000">
                <a:moveTo>
                  <a:pt x="0" y="0"/>
                </a:moveTo>
                <a:lnTo>
                  <a:pt x="1207000" y="0"/>
                </a:lnTo>
                <a:lnTo>
                  <a:pt x="1207000" y="1109661"/>
                </a:lnTo>
                <a:lnTo>
                  <a:pt x="0" y="110966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2469513" y="1578700"/>
            <a:ext cx="3143781" cy="2547330"/>
            <a:chOff x="0" y="0"/>
            <a:chExt cx="978004" cy="79245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978004" cy="792453"/>
            </a:xfrm>
            <a:custGeom>
              <a:avLst/>
              <a:gdLst/>
              <a:ahLst/>
              <a:cxnLst/>
              <a:rect r="r" b="b" t="t" l="l"/>
              <a:pathLst>
                <a:path h="792453" w="978004">
                  <a:moveTo>
                    <a:pt x="0" y="0"/>
                  </a:moveTo>
                  <a:lnTo>
                    <a:pt x="978004" y="0"/>
                  </a:lnTo>
                  <a:lnTo>
                    <a:pt x="978004" y="792453"/>
                  </a:lnTo>
                  <a:lnTo>
                    <a:pt x="0" y="792453"/>
                  </a:lnTo>
                  <a:close/>
                </a:path>
              </a:pathLst>
            </a:custGeom>
            <a:blipFill>
              <a:blip r:embed="rId5"/>
              <a:stretch>
                <a:fillRect l="-9252" t="0" r="-9252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-10800000">
            <a:off x="12469513" y="3354236"/>
            <a:ext cx="3143781" cy="771794"/>
            <a:chOff x="0" y="0"/>
            <a:chExt cx="827992" cy="20327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27992" cy="203271"/>
            </a:xfrm>
            <a:custGeom>
              <a:avLst/>
              <a:gdLst/>
              <a:ahLst/>
              <a:cxnLst/>
              <a:rect r="r" b="b" t="t" l="l"/>
              <a:pathLst>
                <a:path h="203271" w="827992">
                  <a:moveTo>
                    <a:pt x="0" y="0"/>
                  </a:moveTo>
                  <a:lnTo>
                    <a:pt x="827992" y="0"/>
                  </a:lnTo>
                  <a:lnTo>
                    <a:pt x="827992" y="203271"/>
                  </a:lnTo>
                  <a:lnTo>
                    <a:pt x="0" y="203271"/>
                  </a:lnTo>
                  <a:close/>
                </a:path>
              </a:pathLst>
            </a:custGeom>
            <a:gradFill rotWithShape="true">
              <a:gsLst>
                <a:gs pos="0">
                  <a:srgbClr val="4BDCF6">
                    <a:alpha val="53000"/>
                  </a:srgbClr>
                </a:gs>
                <a:gs pos="100000">
                  <a:srgbClr val="FFFFFF">
                    <a:alpha val="5000"/>
                  </a:srgbClr>
                </a:gs>
              </a:gsLst>
              <a:lin ang="5400000"/>
            </a:gradFill>
          </p:spPr>
        </p:sp>
        <p:sp>
          <p:nvSpPr>
            <p:cNvPr name="TextBox 9" id="9"/>
            <p:cNvSpPr txBox="true"/>
            <p:nvPr/>
          </p:nvSpPr>
          <p:spPr>
            <a:xfrm>
              <a:off x="0" y="-66675"/>
              <a:ext cx="827992" cy="26994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60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2167599" y="6436403"/>
            <a:ext cx="202423" cy="202423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2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2167599" y="6801535"/>
            <a:ext cx="202423" cy="202423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2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2167599" y="7606432"/>
            <a:ext cx="202423" cy="202423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2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2167599" y="7203983"/>
            <a:ext cx="202423" cy="202423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2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2167599" y="7970780"/>
            <a:ext cx="202423" cy="202423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2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11036050" y="6436403"/>
            <a:ext cx="281909" cy="281909"/>
            <a:chOff x="0" y="0"/>
            <a:chExt cx="812800" cy="8128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26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8" id="28"/>
          <p:cNvSpPr txBox="true"/>
          <p:nvPr/>
        </p:nvSpPr>
        <p:spPr>
          <a:xfrm rot="0">
            <a:off x="1028700" y="1661684"/>
            <a:ext cx="6398634" cy="11703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519"/>
              </a:lnSpc>
              <a:spcBef>
                <a:spcPct val="0"/>
              </a:spcBef>
            </a:pPr>
            <a:r>
              <a:rPr lang="en-US" b="true" sz="6799">
                <a:gradFill>
                  <a:gsLst>
                    <a:gs pos="0">
                      <a:srgbClr val="4BDCF6">
                        <a:alpha val="100000"/>
                      </a:srgbClr>
                    </a:gs>
                    <a:gs pos="100000">
                      <a:srgbClr val="FFFFFF">
                        <a:alpha val="100000"/>
                      </a:srgbClr>
                    </a:gs>
                  </a:gsLst>
                  <a:lin ang="0"/>
                </a:gradFill>
                <a:latin typeface="Barlow SemiCondensed Bold"/>
                <a:ea typeface="Barlow SemiCondensed Bold"/>
                <a:cs typeface="Barlow SemiCondensed Bold"/>
                <a:sym typeface="Barlow SemiCondensed Bold"/>
              </a:rPr>
              <a:t>What is TestNG?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170469" y="2993048"/>
            <a:ext cx="8453089" cy="3611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99"/>
              </a:lnSpc>
              <a:spcBef>
                <a:spcPct val="0"/>
              </a:spcBef>
            </a:pPr>
            <a:r>
              <a:rPr lang="en-US" sz="2142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</a:t>
            </a:r>
            <a:r>
              <a:rPr lang="en-US" sz="2142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estNG is a testing framework designed for Java automation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207000" y="3516161"/>
            <a:ext cx="8453089" cy="3611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99"/>
              </a:lnSpc>
              <a:spcBef>
                <a:spcPct val="0"/>
              </a:spcBef>
            </a:pPr>
            <a:r>
              <a:rPr lang="en-US" sz="2142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He</a:t>
            </a:r>
            <a:r>
              <a:rPr lang="en-US" sz="2142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lps you organize, group, and control your tests easily.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207000" y="4534843"/>
            <a:ext cx="9204946" cy="873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000"/>
              </a:lnSpc>
              <a:spcBef>
                <a:spcPct val="0"/>
              </a:spcBef>
            </a:pPr>
            <a:r>
              <a:rPr lang="en-US" b="true" sz="5000">
                <a:gradFill>
                  <a:gsLst>
                    <a:gs pos="0">
                      <a:srgbClr val="4BDCF6">
                        <a:alpha val="100000"/>
                      </a:srgbClr>
                    </a:gs>
                    <a:gs pos="100000">
                      <a:srgbClr val="FFFFFF">
                        <a:alpha val="100000"/>
                      </a:srgbClr>
                    </a:gs>
                  </a:gsLst>
                  <a:lin ang="0"/>
                </a:gradFill>
                <a:latin typeface="Barlow SemiCondensed Bold"/>
                <a:ea typeface="Barlow SemiCondensed Bold"/>
                <a:cs typeface="Barlow SemiCondensed Bold"/>
                <a:sym typeface="Barlow SemiCondensed Bold"/>
              </a:rPr>
              <a:t>Why TestNG?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207000" y="5535786"/>
            <a:ext cx="8453089" cy="7386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99"/>
              </a:lnSpc>
              <a:spcBef>
                <a:spcPct val="0"/>
              </a:spcBef>
            </a:pPr>
            <a:r>
              <a:rPr lang="en-US" sz="2142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Befor</a:t>
            </a:r>
            <a:r>
              <a:rPr lang="en-US" sz="2142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 TestNG, testers used to run test scripts inside a main() method: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170469" y="8519608"/>
            <a:ext cx="8453089" cy="7386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99"/>
              </a:lnSpc>
              <a:spcBef>
                <a:spcPct val="0"/>
              </a:spcBef>
            </a:pPr>
            <a:r>
              <a:rPr lang="en-US" sz="2142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So TestNG was i</a:t>
            </a:r>
            <a:r>
              <a:rPr lang="en-US" sz="2142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ntroduced to solve all these problems and give a structured way to run automated tests.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3714918" y="9539035"/>
            <a:ext cx="3801608" cy="629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540"/>
              </a:lnSpc>
            </a:pPr>
            <a:r>
              <a:rPr lang="en-US" b="true" sz="2000" i="true">
                <a:solidFill>
                  <a:srgbClr val="FFFFFF"/>
                </a:solidFill>
                <a:latin typeface="Open Sans Semi-Bold Italics"/>
                <a:ea typeface="Open Sans Semi-Bold Italics"/>
                <a:cs typeface="Open Sans Semi-Bold Italics"/>
                <a:sym typeface="Open Sans Semi-Bold Italics"/>
              </a:rPr>
              <a:t>Egypt Digital Pioneers Initiative</a:t>
            </a:r>
          </a:p>
          <a:p>
            <a:pPr algn="r">
              <a:lnSpc>
                <a:spcPts val="2540"/>
              </a:lnSpc>
            </a:pPr>
          </a:p>
        </p:txBody>
      </p:sp>
      <p:sp>
        <p:nvSpPr>
          <p:cNvPr name="TextBox 35" id="35"/>
          <p:cNvSpPr txBox="true"/>
          <p:nvPr/>
        </p:nvSpPr>
        <p:spPr>
          <a:xfrm rot="0">
            <a:off x="1207000" y="4087930"/>
            <a:ext cx="8453089" cy="3611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99"/>
              </a:lnSpc>
              <a:spcBef>
                <a:spcPct val="0"/>
              </a:spcBef>
            </a:pPr>
            <a:r>
              <a:rPr lang="en-US" sz="2142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It’</a:t>
            </a:r>
            <a:r>
              <a:rPr lang="en-US" sz="2142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 inspired by JUnit but more powerful and flexible.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2457494" y="6337970"/>
            <a:ext cx="8453089" cy="3611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99"/>
              </a:lnSpc>
              <a:spcBef>
                <a:spcPct val="0"/>
              </a:spcBef>
            </a:pPr>
            <a:r>
              <a:rPr lang="en-US" sz="2142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Hard</a:t>
            </a:r>
            <a:r>
              <a:rPr lang="en-US" sz="2142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to manage multiple tests.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0411946" y="4173274"/>
            <a:ext cx="9204946" cy="873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000"/>
              </a:lnSpc>
              <a:spcBef>
                <a:spcPct val="0"/>
              </a:spcBef>
            </a:pPr>
            <a:r>
              <a:rPr lang="en-US" b="true" sz="5000">
                <a:gradFill>
                  <a:gsLst>
                    <a:gs pos="0">
                      <a:srgbClr val="4BDCF6">
                        <a:alpha val="100000"/>
                      </a:srgbClr>
                    </a:gs>
                    <a:gs pos="100000">
                      <a:srgbClr val="FFFFFF">
                        <a:alpha val="100000"/>
                      </a:srgbClr>
                    </a:gs>
                  </a:gsLst>
                  <a:lin ang="0"/>
                </a:gradFill>
                <a:latin typeface="Barlow SemiCondensed Bold"/>
                <a:ea typeface="Barlow SemiCondensed Bold"/>
                <a:cs typeface="Barlow SemiCondensed Bold"/>
                <a:sym typeface="Barlow SemiCondensed Bold"/>
              </a:rPr>
              <a:t>Main Features of TestNG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0627901" y="5266002"/>
            <a:ext cx="6605944" cy="878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99"/>
              </a:lnSpc>
              <a:spcBef>
                <a:spcPct val="0"/>
              </a:spcBef>
            </a:pPr>
            <a:r>
              <a:rPr lang="en-US" b="true" sz="2642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Anno</a:t>
            </a:r>
            <a:r>
              <a:rPr lang="en-US" b="true" sz="2642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tations:</a:t>
            </a:r>
          </a:p>
          <a:p>
            <a:pPr algn="l">
              <a:lnSpc>
                <a:spcPts val="3419"/>
              </a:lnSpc>
              <a:spcBef>
                <a:spcPct val="0"/>
              </a:spcBef>
            </a:pPr>
            <a:r>
              <a:rPr lang="en-US" sz="2442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Makes tests structured and readable.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1443426" y="6337970"/>
            <a:ext cx="6605944" cy="2119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19"/>
              </a:lnSpc>
              <a:spcBef>
                <a:spcPct val="0"/>
              </a:spcBef>
            </a:pPr>
            <a:r>
              <a:rPr lang="en-US" sz="2442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Impor</a:t>
            </a:r>
            <a:r>
              <a:rPr lang="en-US" sz="2442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tant ones:</a:t>
            </a:r>
          </a:p>
          <a:p>
            <a:pPr algn="l">
              <a:lnSpc>
                <a:spcPts val="3419"/>
              </a:lnSpc>
              <a:spcBef>
                <a:spcPct val="0"/>
              </a:spcBef>
            </a:pPr>
            <a:r>
              <a:rPr lang="en-US" sz="2442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@Test </a:t>
            </a:r>
          </a:p>
          <a:p>
            <a:pPr algn="l">
              <a:lnSpc>
                <a:spcPts val="3419"/>
              </a:lnSpc>
              <a:spcBef>
                <a:spcPct val="0"/>
              </a:spcBef>
            </a:pPr>
            <a:r>
              <a:rPr lang="en-US" sz="2442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@BeforeMethod / @AfterMethod </a:t>
            </a:r>
          </a:p>
          <a:p>
            <a:pPr algn="l">
              <a:lnSpc>
                <a:spcPts val="3419"/>
              </a:lnSpc>
              <a:spcBef>
                <a:spcPct val="0"/>
              </a:spcBef>
            </a:pPr>
            <a:r>
              <a:rPr lang="en-US" sz="2442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@BeforeClass / @AfterClass</a:t>
            </a:r>
          </a:p>
          <a:p>
            <a:pPr algn="l">
              <a:lnSpc>
                <a:spcPts val="3419"/>
              </a:lnSpc>
              <a:spcBef>
                <a:spcPct val="0"/>
              </a:spcBef>
            </a:pPr>
            <a:r>
              <a:rPr lang="en-US" sz="2442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@BeforeSuite / @AfterSuite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2457494" y="6728495"/>
            <a:ext cx="8453089" cy="3611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99"/>
              </a:lnSpc>
              <a:spcBef>
                <a:spcPct val="0"/>
              </a:spcBef>
            </a:pPr>
            <a:r>
              <a:rPr lang="en-US" sz="2142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No au</a:t>
            </a:r>
            <a:r>
              <a:rPr lang="en-US" sz="2142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tomatic setup/teardown.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2457494" y="7118258"/>
            <a:ext cx="8453089" cy="3611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99"/>
              </a:lnSpc>
              <a:spcBef>
                <a:spcPct val="0"/>
              </a:spcBef>
            </a:pPr>
            <a:r>
              <a:rPr lang="en-US" sz="2142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N</a:t>
            </a:r>
            <a:r>
              <a:rPr lang="en-US" sz="2142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o parallel execution.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2457494" y="7507999"/>
            <a:ext cx="8453089" cy="3611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99"/>
              </a:lnSpc>
              <a:spcBef>
                <a:spcPct val="0"/>
              </a:spcBef>
            </a:pPr>
            <a:r>
              <a:rPr lang="en-US" sz="2142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N</a:t>
            </a:r>
            <a:r>
              <a:rPr lang="en-US" sz="2142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o annotations.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2457494" y="7872348"/>
            <a:ext cx="8453089" cy="3611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99"/>
              </a:lnSpc>
              <a:spcBef>
                <a:spcPct val="0"/>
              </a:spcBef>
            </a:pPr>
            <a:r>
              <a:rPr lang="en-US" sz="2142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N</a:t>
            </a:r>
            <a:r>
              <a:rPr lang="en-US" sz="2142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o reporting.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3533CD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9513632" y="2409076"/>
            <a:ext cx="7331328" cy="2553437"/>
            <a:chOff x="0" y="0"/>
            <a:chExt cx="1930885" cy="67251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930885" cy="672510"/>
            </a:xfrm>
            <a:custGeom>
              <a:avLst/>
              <a:gdLst/>
              <a:ahLst/>
              <a:cxnLst/>
              <a:rect r="r" b="b" t="t" l="l"/>
              <a:pathLst>
                <a:path h="672510" w="1930885">
                  <a:moveTo>
                    <a:pt x="0" y="0"/>
                  </a:moveTo>
                  <a:lnTo>
                    <a:pt x="1930885" y="0"/>
                  </a:lnTo>
                  <a:lnTo>
                    <a:pt x="1930885" y="672510"/>
                  </a:lnTo>
                  <a:lnTo>
                    <a:pt x="0" y="672510"/>
                  </a:ln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3533CD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1930885" cy="6915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4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10800000">
            <a:off x="9513632" y="5513375"/>
            <a:ext cx="7331328" cy="2979223"/>
            <a:chOff x="0" y="0"/>
            <a:chExt cx="1930885" cy="78465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930885" cy="784651"/>
            </a:xfrm>
            <a:custGeom>
              <a:avLst/>
              <a:gdLst/>
              <a:ahLst/>
              <a:cxnLst/>
              <a:rect r="r" b="b" t="t" l="l"/>
              <a:pathLst>
                <a:path h="784651" w="1930885">
                  <a:moveTo>
                    <a:pt x="0" y="0"/>
                  </a:moveTo>
                  <a:lnTo>
                    <a:pt x="1930885" y="0"/>
                  </a:lnTo>
                  <a:lnTo>
                    <a:pt x="1930885" y="784651"/>
                  </a:lnTo>
                  <a:lnTo>
                    <a:pt x="0" y="784651"/>
                  </a:ln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3533CD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19050"/>
              <a:ext cx="1930885" cy="8037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40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-10800000">
            <a:off x="224882" y="9258300"/>
            <a:ext cx="1133938" cy="599570"/>
          </a:xfrm>
          <a:custGeom>
            <a:avLst/>
            <a:gdLst/>
            <a:ahLst/>
            <a:cxnLst/>
            <a:rect r="r" b="b" t="t" l="l"/>
            <a:pathLst>
              <a:path h="599570" w="1133938">
                <a:moveTo>
                  <a:pt x="0" y="0"/>
                </a:moveTo>
                <a:lnTo>
                  <a:pt x="1133938" y="0"/>
                </a:lnTo>
                <a:lnTo>
                  <a:pt x="1133938" y="599570"/>
                </a:lnTo>
                <a:lnTo>
                  <a:pt x="0" y="5995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10800000">
            <a:off x="17449800" y="4975939"/>
            <a:ext cx="1133938" cy="599570"/>
          </a:xfrm>
          <a:custGeom>
            <a:avLst/>
            <a:gdLst/>
            <a:ahLst/>
            <a:cxnLst/>
            <a:rect r="r" b="b" t="t" l="l"/>
            <a:pathLst>
              <a:path h="599570" w="1133938">
                <a:moveTo>
                  <a:pt x="0" y="0"/>
                </a:moveTo>
                <a:lnTo>
                  <a:pt x="1133938" y="0"/>
                </a:lnTo>
                <a:lnTo>
                  <a:pt x="1133938" y="599570"/>
                </a:lnTo>
                <a:lnTo>
                  <a:pt x="0" y="5995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9748010" y="2931127"/>
            <a:ext cx="1052477" cy="1052477"/>
          </a:xfrm>
          <a:custGeom>
            <a:avLst/>
            <a:gdLst/>
            <a:ahLst/>
            <a:cxnLst/>
            <a:rect r="r" b="b" t="t" l="l"/>
            <a:pathLst>
              <a:path h="1052477" w="1052477">
                <a:moveTo>
                  <a:pt x="0" y="0"/>
                </a:moveTo>
                <a:lnTo>
                  <a:pt x="1052477" y="0"/>
                </a:lnTo>
                <a:lnTo>
                  <a:pt x="1052477" y="1052476"/>
                </a:lnTo>
                <a:lnTo>
                  <a:pt x="0" y="10524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0000363" y="6519850"/>
            <a:ext cx="1015793" cy="966273"/>
          </a:xfrm>
          <a:custGeom>
            <a:avLst/>
            <a:gdLst/>
            <a:ahLst/>
            <a:cxnLst/>
            <a:rect r="r" b="b" t="t" l="l"/>
            <a:pathLst>
              <a:path h="966273" w="1015793">
                <a:moveTo>
                  <a:pt x="0" y="0"/>
                </a:moveTo>
                <a:lnTo>
                  <a:pt x="1015793" y="0"/>
                </a:lnTo>
                <a:lnTo>
                  <a:pt x="1015793" y="966273"/>
                </a:lnTo>
                <a:lnTo>
                  <a:pt x="0" y="96627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0" y="0"/>
            <a:ext cx="1207000" cy="1109661"/>
          </a:xfrm>
          <a:custGeom>
            <a:avLst/>
            <a:gdLst/>
            <a:ahLst/>
            <a:cxnLst/>
            <a:rect r="r" b="b" t="t" l="l"/>
            <a:pathLst>
              <a:path h="1109661" w="1207000">
                <a:moveTo>
                  <a:pt x="0" y="0"/>
                </a:moveTo>
                <a:lnTo>
                  <a:pt x="1207000" y="0"/>
                </a:lnTo>
                <a:lnTo>
                  <a:pt x="1207000" y="1109661"/>
                </a:lnTo>
                <a:lnTo>
                  <a:pt x="0" y="110966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3457692" y="9090978"/>
            <a:ext cx="3801608" cy="629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540"/>
              </a:lnSpc>
            </a:pPr>
            <a:r>
              <a:rPr lang="en-US" b="true" sz="2000" i="true">
                <a:solidFill>
                  <a:srgbClr val="FFFFFF"/>
                </a:solidFill>
                <a:latin typeface="Open Sans Semi-Bold Italics"/>
                <a:ea typeface="Open Sans Semi-Bold Italics"/>
                <a:cs typeface="Open Sans Semi-Bold Italics"/>
                <a:sym typeface="Open Sans Semi-Bold Italics"/>
              </a:rPr>
              <a:t>Egypt Digital Pioneers Initiative</a:t>
            </a:r>
          </a:p>
          <a:p>
            <a:pPr algn="r">
              <a:lnSpc>
                <a:spcPts val="2540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1028700" y="1408077"/>
            <a:ext cx="7374713" cy="11372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39"/>
              </a:lnSpc>
              <a:spcBef>
                <a:spcPct val="0"/>
              </a:spcBef>
            </a:pPr>
            <a:r>
              <a:rPr lang="en-US" b="true" sz="6599">
                <a:gradFill>
                  <a:gsLst>
                    <a:gs pos="0">
                      <a:srgbClr val="4BDCF6">
                        <a:alpha val="100000"/>
                      </a:srgbClr>
                    </a:gs>
                    <a:gs pos="100000">
                      <a:srgbClr val="FFFFFF">
                        <a:alpha val="100000"/>
                      </a:srgbClr>
                    </a:gs>
                  </a:gsLst>
                  <a:lin ang="0"/>
                </a:gradFill>
                <a:latin typeface="Barlow SemiCondensed Bold"/>
                <a:ea typeface="Barlow SemiCondensed Bold"/>
                <a:cs typeface="Barlow SemiCondensed Bold"/>
                <a:sym typeface="Barlow SemiCondensed Bold"/>
              </a:rPr>
              <a:t>What Are Assertions?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78059" y="2631694"/>
            <a:ext cx="7906948" cy="1054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Asser</a:t>
            </a:r>
            <a:r>
              <a:rPr lang="en-US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tions are essential for verifying expected vs. actual results, ensuring test accuracy, stopping invalid tests, and maintaining the quality and reliability of the automation framework.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295797" y="2682545"/>
            <a:ext cx="2861712" cy="719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b="true" sz="2000" i="true">
                <a:solidFill>
                  <a:srgbClr val="F9FAFD"/>
                </a:solidFill>
                <a:latin typeface="Open Sans Bold Italics"/>
                <a:ea typeface="Open Sans Bold Italics"/>
                <a:cs typeface="Open Sans Bold Italics"/>
                <a:sym typeface="Open Sans Bold Italics"/>
              </a:rPr>
              <a:t>Har</a:t>
            </a:r>
            <a:r>
              <a:rPr lang="en-US" b="true" sz="2000" i="true">
                <a:solidFill>
                  <a:srgbClr val="F9FAFD"/>
                </a:solidFill>
                <a:latin typeface="Open Sans Bold Italics"/>
                <a:ea typeface="Open Sans Bold Italics"/>
                <a:cs typeface="Open Sans Bold Italics"/>
                <a:sym typeface="Open Sans Bold Italics"/>
              </a:rPr>
              <a:t>d Assertions</a:t>
            </a:r>
          </a:p>
          <a:p>
            <a:pPr algn="l">
              <a:lnSpc>
                <a:spcPts val="2940"/>
              </a:lnSpc>
              <a:spcBef>
                <a:spcPct val="0"/>
              </a:spcBef>
            </a:pPr>
          </a:p>
        </p:txBody>
      </p:sp>
      <p:sp>
        <p:nvSpPr>
          <p:cNvPr name="TextBox 17" id="17"/>
          <p:cNvSpPr txBox="true"/>
          <p:nvPr/>
        </p:nvSpPr>
        <p:spPr>
          <a:xfrm rot="0">
            <a:off x="12295797" y="5974287"/>
            <a:ext cx="2498534" cy="701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b="true" sz="2000" i="true">
                <a:solidFill>
                  <a:srgbClr val="F9FAFD"/>
                </a:solidFill>
                <a:latin typeface="Open Sans Bold Italics"/>
                <a:ea typeface="Open Sans Bold Italics"/>
                <a:cs typeface="Open Sans Bold Italics"/>
                <a:sym typeface="Open Sans Bold Italics"/>
              </a:rPr>
              <a:t>S</a:t>
            </a:r>
            <a:r>
              <a:rPr lang="en-US" b="true" sz="2000" i="true">
                <a:solidFill>
                  <a:srgbClr val="F9FAFD"/>
                </a:solidFill>
                <a:latin typeface="Open Sans Bold Italics"/>
                <a:ea typeface="Open Sans Bold Italics"/>
                <a:cs typeface="Open Sans Bold Italics"/>
                <a:sym typeface="Open Sans Bold Italics"/>
              </a:rPr>
              <a:t>oft Assertions</a:t>
            </a:r>
          </a:p>
          <a:p>
            <a:pPr algn="l">
              <a:lnSpc>
                <a:spcPts val="2800"/>
              </a:lnSpc>
              <a:spcBef>
                <a:spcPct val="0"/>
              </a:spcBef>
            </a:pPr>
          </a:p>
        </p:txBody>
      </p:sp>
      <p:sp>
        <p:nvSpPr>
          <p:cNvPr name="TextBox 18" id="18"/>
          <p:cNvSpPr txBox="true"/>
          <p:nvPr/>
        </p:nvSpPr>
        <p:spPr>
          <a:xfrm rot="0">
            <a:off x="11228119" y="3354375"/>
            <a:ext cx="4997067" cy="701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9FAFD"/>
                </a:solidFill>
                <a:latin typeface="Open Sans"/>
                <a:ea typeface="Open Sans"/>
                <a:cs typeface="Open Sans"/>
                <a:sym typeface="Open Sans"/>
              </a:rPr>
              <a:t>H</a:t>
            </a:r>
            <a:r>
              <a:rPr lang="en-US" sz="2000">
                <a:solidFill>
                  <a:srgbClr val="F9FAFD"/>
                </a:solidFill>
                <a:latin typeface="Open Sans"/>
                <a:ea typeface="Open Sans"/>
                <a:cs typeface="Open Sans"/>
                <a:sym typeface="Open Sans"/>
              </a:rPr>
              <a:t>ard Assertion stops the test execution immediately when a verification fails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1462130" y="6628336"/>
            <a:ext cx="4997067" cy="701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9FAFD"/>
                </a:solidFill>
                <a:latin typeface="Open Sans"/>
                <a:ea typeface="Open Sans"/>
                <a:cs typeface="Open Sans"/>
                <a:sym typeface="Open Sans"/>
              </a:rPr>
              <a:t>S</a:t>
            </a:r>
            <a:r>
              <a:rPr lang="en-US" sz="2000">
                <a:solidFill>
                  <a:srgbClr val="F9FAFD"/>
                </a:solidFill>
                <a:latin typeface="Open Sans"/>
                <a:ea typeface="Open Sans"/>
                <a:cs typeface="Open Sans"/>
                <a:sym typeface="Open Sans"/>
              </a:rPr>
              <a:t>oft Assertion allows the test to continue even if one or more assertions fail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207000" y="4848434"/>
            <a:ext cx="7022195" cy="1406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Valid</a:t>
            </a:r>
            <a:r>
              <a:rPr lang="en-US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ating text, URLs, titles, and page elements.</a:t>
            </a:r>
          </a:p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Verifying visibility or state of UI elements.</a:t>
            </a:r>
          </a:p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Confirming calculations, logic outputs, or returned values.</a:t>
            </a:r>
          </a:p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Ensuring workflows behave as intended.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207000" y="3960800"/>
            <a:ext cx="4996279" cy="7754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59"/>
              </a:lnSpc>
              <a:spcBef>
                <a:spcPct val="0"/>
              </a:spcBef>
            </a:pPr>
            <a:r>
              <a:rPr lang="en-US" b="true" sz="4471">
                <a:gradFill>
                  <a:gsLst>
                    <a:gs pos="0">
                      <a:srgbClr val="4BDCF6">
                        <a:alpha val="100000"/>
                      </a:srgbClr>
                    </a:gs>
                    <a:gs pos="100000">
                      <a:srgbClr val="FFFFFF">
                        <a:alpha val="100000"/>
                      </a:srgbClr>
                    </a:gs>
                  </a:gsLst>
                  <a:lin ang="0"/>
                </a:gradFill>
                <a:latin typeface="Barlow SemiCondensed Bold"/>
                <a:ea typeface="Barlow SemiCondensed Bold"/>
                <a:cs typeface="Barlow SemiCondensed Bold"/>
                <a:sym typeface="Barlow SemiCondensed Bold"/>
              </a:rPr>
              <a:t>What Are Assertions?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207000" y="6580711"/>
            <a:ext cx="4996279" cy="7754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59"/>
              </a:lnSpc>
              <a:spcBef>
                <a:spcPct val="0"/>
              </a:spcBef>
            </a:pPr>
            <a:r>
              <a:rPr lang="en-US" b="true" sz="4471">
                <a:gradFill>
                  <a:gsLst>
                    <a:gs pos="0">
                      <a:srgbClr val="4BDCF6">
                        <a:alpha val="100000"/>
                      </a:srgbClr>
                    </a:gs>
                    <a:gs pos="100000">
                      <a:srgbClr val="FFFFFF">
                        <a:alpha val="100000"/>
                      </a:srgbClr>
                    </a:gs>
                  </a:gsLst>
                  <a:lin ang="0"/>
                </a:gradFill>
                <a:latin typeface="Barlow SemiCondensed Bold"/>
                <a:ea typeface="Barlow SemiCondensed Bold"/>
                <a:cs typeface="Barlow SemiCondensed Bold"/>
                <a:sym typeface="Barlow SemiCondensed Bold"/>
              </a:rPr>
              <a:t>Types of Assertions?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759939" y="7555123"/>
            <a:ext cx="3586762" cy="518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27"/>
              </a:lnSpc>
              <a:spcBef>
                <a:spcPct val="0"/>
              </a:spcBef>
            </a:pPr>
            <a:r>
              <a:rPr lang="en-US" sz="209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AssertFalse(condition).</a:t>
            </a:r>
          </a:p>
          <a:p>
            <a:pPr algn="l">
              <a:lnSpc>
                <a:spcPts val="1247"/>
              </a:lnSpc>
              <a:spcBef>
                <a:spcPct val="0"/>
              </a:spcBef>
            </a:pPr>
          </a:p>
        </p:txBody>
      </p:sp>
      <p:grpSp>
        <p:nvGrpSpPr>
          <p:cNvPr name="Group 24" id="24"/>
          <p:cNvGrpSpPr/>
          <p:nvPr/>
        </p:nvGrpSpPr>
        <p:grpSpPr>
          <a:xfrm rot="0">
            <a:off x="1358820" y="7655418"/>
            <a:ext cx="202423" cy="202423"/>
            <a:chOff x="0" y="0"/>
            <a:chExt cx="812800" cy="8128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2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1358820" y="8492598"/>
            <a:ext cx="202423" cy="202423"/>
            <a:chOff x="0" y="0"/>
            <a:chExt cx="812800" cy="8128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2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1358820" y="8074008"/>
            <a:ext cx="202423" cy="202423"/>
            <a:chOff x="0" y="0"/>
            <a:chExt cx="812800" cy="81280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2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1358820" y="8907604"/>
            <a:ext cx="202423" cy="202423"/>
            <a:chOff x="0" y="0"/>
            <a:chExt cx="812800" cy="812800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26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36" id="36"/>
          <p:cNvSpPr txBox="true"/>
          <p:nvPr/>
        </p:nvSpPr>
        <p:spPr>
          <a:xfrm rot="0">
            <a:off x="1759939" y="8393023"/>
            <a:ext cx="4877233" cy="3634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5"/>
              </a:lnSpc>
              <a:spcBef>
                <a:spcPct val="0"/>
              </a:spcBef>
            </a:pPr>
            <a:r>
              <a:rPr lang="en-US" sz="219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AssertEquals(actual, expected).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759939" y="8035908"/>
            <a:ext cx="3586762" cy="3634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5"/>
              </a:lnSpc>
              <a:spcBef>
                <a:spcPct val="0"/>
              </a:spcBef>
            </a:pPr>
            <a:r>
              <a:rPr lang="en-US" sz="219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AssertTrue(condition).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759939" y="8831535"/>
            <a:ext cx="4674806" cy="3634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5"/>
              </a:lnSpc>
              <a:spcBef>
                <a:spcPct val="0"/>
              </a:spcBef>
            </a:pPr>
            <a:r>
              <a:rPr lang="en-US" sz="219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AssertNotEquals(actual, expected).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3533CD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892062" y="5644378"/>
            <a:ext cx="6174784" cy="2957505"/>
            <a:chOff x="0" y="0"/>
            <a:chExt cx="1564015" cy="74910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564015" cy="749108"/>
            </a:xfrm>
            <a:custGeom>
              <a:avLst/>
              <a:gdLst/>
              <a:ahLst/>
              <a:cxnLst/>
              <a:rect r="r" b="b" t="t" l="l"/>
              <a:pathLst>
                <a:path h="749108" w="1564015">
                  <a:moveTo>
                    <a:pt x="0" y="0"/>
                  </a:moveTo>
                  <a:lnTo>
                    <a:pt x="1564015" y="0"/>
                  </a:lnTo>
                  <a:lnTo>
                    <a:pt x="1564015" y="749108"/>
                  </a:lnTo>
                  <a:lnTo>
                    <a:pt x="0" y="749108"/>
                  </a:lnTo>
                  <a:close/>
                </a:path>
              </a:pathLst>
            </a:custGeom>
            <a:blipFill>
              <a:blip r:embed="rId2"/>
              <a:stretch>
                <a:fillRect l="0" t="-30999" r="0" b="-37059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-10800000">
            <a:off x="626094" y="3735944"/>
            <a:ext cx="805212" cy="425756"/>
          </a:xfrm>
          <a:custGeom>
            <a:avLst/>
            <a:gdLst/>
            <a:ahLst/>
            <a:cxnLst/>
            <a:rect r="r" b="b" t="t" l="l"/>
            <a:pathLst>
              <a:path h="425756" w="805212">
                <a:moveTo>
                  <a:pt x="0" y="0"/>
                </a:moveTo>
                <a:lnTo>
                  <a:pt x="805212" y="0"/>
                </a:lnTo>
                <a:lnTo>
                  <a:pt x="805212" y="425756"/>
                </a:lnTo>
                <a:lnTo>
                  <a:pt x="0" y="4257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5400000">
            <a:off x="16692331" y="5890926"/>
            <a:ext cx="1133938" cy="599570"/>
          </a:xfrm>
          <a:custGeom>
            <a:avLst/>
            <a:gdLst/>
            <a:ahLst/>
            <a:cxnLst/>
            <a:rect r="r" b="b" t="t" l="l"/>
            <a:pathLst>
              <a:path h="599570" w="1133938">
                <a:moveTo>
                  <a:pt x="0" y="0"/>
                </a:moveTo>
                <a:lnTo>
                  <a:pt x="1133938" y="0"/>
                </a:lnTo>
                <a:lnTo>
                  <a:pt x="1133938" y="599570"/>
                </a:lnTo>
                <a:lnTo>
                  <a:pt x="0" y="5995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-10800000">
            <a:off x="1892062" y="7708640"/>
            <a:ext cx="6174784" cy="1022210"/>
            <a:chOff x="0" y="0"/>
            <a:chExt cx="1626281" cy="26922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626281" cy="269224"/>
            </a:xfrm>
            <a:custGeom>
              <a:avLst/>
              <a:gdLst/>
              <a:ahLst/>
              <a:cxnLst/>
              <a:rect r="r" b="b" t="t" l="l"/>
              <a:pathLst>
                <a:path h="269224" w="1626281">
                  <a:moveTo>
                    <a:pt x="0" y="0"/>
                  </a:moveTo>
                  <a:lnTo>
                    <a:pt x="1626281" y="0"/>
                  </a:lnTo>
                  <a:lnTo>
                    <a:pt x="1626281" y="269224"/>
                  </a:lnTo>
                  <a:lnTo>
                    <a:pt x="0" y="269224"/>
                  </a:lnTo>
                  <a:close/>
                </a:path>
              </a:pathLst>
            </a:custGeom>
            <a:gradFill rotWithShape="true">
              <a:gsLst>
                <a:gs pos="0">
                  <a:srgbClr val="4BDCF6">
                    <a:alpha val="53000"/>
                  </a:srgbClr>
                </a:gs>
                <a:gs pos="100000">
                  <a:srgbClr val="FFFFFF">
                    <a:alpha val="5000"/>
                  </a:srgbClr>
                </a:gs>
              </a:gsLst>
              <a:lin ang="540000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0" y="-66675"/>
              <a:ext cx="1626281" cy="3358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60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0" y="0"/>
            <a:ext cx="1207000" cy="1109661"/>
          </a:xfrm>
          <a:custGeom>
            <a:avLst/>
            <a:gdLst/>
            <a:ahLst/>
            <a:cxnLst/>
            <a:rect r="r" b="b" t="t" l="l"/>
            <a:pathLst>
              <a:path h="1109661" w="1207000">
                <a:moveTo>
                  <a:pt x="0" y="0"/>
                </a:moveTo>
                <a:lnTo>
                  <a:pt x="1207000" y="0"/>
                </a:lnTo>
                <a:lnTo>
                  <a:pt x="1207000" y="1109661"/>
                </a:lnTo>
                <a:lnTo>
                  <a:pt x="0" y="110966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9711240" y="1668774"/>
            <a:ext cx="1042067" cy="11372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39"/>
              </a:lnSpc>
              <a:spcBef>
                <a:spcPct val="0"/>
              </a:spcBef>
            </a:pPr>
            <a:r>
              <a:rPr lang="en-US" b="true" sz="6599">
                <a:solidFill>
                  <a:srgbClr val="4BDCF6"/>
                </a:solidFill>
                <a:latin typeface="Barlow SemiCondensed Bold"/>
                <a:ea typeface="Barlow SemiCondensed Bold"/>
                <a:cs typeface="Barlow SemiCondensed Bold"/>
                <a:sym typeface="Barlow SemiCondensed Bold"/>
              </a:rPr>
              <a:t>01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10625982" y="2789149"/>
            <a:ext cx="254650" cy="254650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2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0625982" y="3915221"/>
            <a:ext cx="254650" cy="254650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2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0625982" y="3352185"/>
            <a:ext cx="254650" cy="254650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2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0625982" y="4888850"/>
            <a:ext cx="254650" cy="254650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2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0625982" y="4407995"/>
            <a:ext cx="254650" cy="254650"/>
            <a:chOff x="0" y="0"/>
            <a:chExt cx="812800" cy="8128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2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0625982" y="6630355"/>
            <a:ext cx="254650" cy="254650"/>
            <a:chOff x="0" y="0"/>
            <a:chExt cx="812800" cy="8128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2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10625982" y="7123130"/>
            <a:ext cx="254650" cy="254650"/>
            <a:chOff x="0" y="0"/>
            <a:chExt cx="812800" cy="81280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2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10625982" y="7615905"/>
            <a:ext cx="254650" cy="254650"/>
            <a:chOff x="0" y="0"/>
            <a:chExt cx="812800" cy="812800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2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10625982" y="8601455"/>
            <a:ext cx="254650" cy="254650"/>
            <a:chOff x="0" y="0"/>
            <a:chExt cx="812800" cy="812800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37" id="37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2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8" id="38"/>
          <p:cNvGrpSpPr/>
          <p:nvPr/>
        </p:nvGrpSpPr>
        <p:grpSpPr>
          <a:xfrm rot="0">
            <a:off x="10625982" y="8108680"/>
            <a:ext cx="254650" cy="254650"/>
            <a:chOff x="0" y="0"/>
            <a:chExt cx="812800" cy="812800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0" id="40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26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41" id="41"/>
          <p:cNvSpPr txBox="true"/>
          <p:nvPr/>
        </p:nvSpPr>
        <p:spPr>
          <a:xfrm rot="0">
            <a:off x="1982314" y="3394929"/>
            <a:ext cx="6827780" cy="1758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The T</a:t>
            </a:r>
            <a:r>
              <a:rPr lang="en-US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estNG XML file is a configuration file that allows you to organize, control, and manage how your test cases are executed.</a:t>
            </a:r>
          </a:p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It defines which classes, packages, or groups to run and in what order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13151315" y="9422882"/>
            <a:ext cx="4248742" cy="3155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540"/>
              </a:lnSpc>
            </a:pPr>
            <a:r>
              <a:rPr lang="en-US" sz="2000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b="true" sz="2000" i="true">
                <a:solidFill>
                  <a:srgbClr val="FFFFFF"/>
                </a:solidFill>
                <a:latin typeface="Open Sans Bold Italics"/>
                <a:ea typeface="Open Sans Bold Italics"/>
                <a:cs typeface="Open Sans Bold Italics"/>
                <a:sym typeface="Open Sans Bold Italics"/>
              </a:rPr>
              <a:t>Egypt Digital Pioneers Initiative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1892062" y="1166806"/>
            <a:ext cx="7125270" cy="11372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39"/>
              </a:lnSpc>
              <a:spcBef>
                <a:spcPct val="0"/>
              </a:spcBef>
            </a:pPr>
            <a:r>
              <a:rPr lang="en-US" b="true" sz="6599">
                <a:gradFill>
                  <a:gsLst>
                    <a:gs pos="0">
                      <a:srgbClr val="4BDCF6">
                        <a:alpha val="100000"/>
                      </a:srgbClr>
                    </a:gs>
                    <a:gs pos="100000">
                      <a:srgbClr val="FFFFFF">
                        <a:alpha val="100000"/>
                      </a:srgbClr>
                    </a:gs>
                  </a:gsLst>
                  <a:lin ang="0"/>
                </a:gradFill>
                <a:latin typeface="Barlow SemiCondensed Bold"/>
                <a:ea typeface="Barlow SemiCondensed Bold"/>
                <a:cs typeface="Barlow SemiCondensed Bold"/>
                <a:sym typeface="Barlow SemiCondensed Bold"/>
              </a:rPr>
              <a:t>What is the TestNG 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10753307" y="2109083"/>
            <a:ext cx="5572491" cy="406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74"/>
              </a:lnSpc>
            </a:pPr>
            <a:r>
              <a:rPr lang="en-US" sz="2499" b="true">
                <a:solidFill>
                  <a:srgbClr val="FFFFFF"/>
                </a:solidFill>
                <a:latin typeface="Barlow SemiCondensed Bold"/>
                <a:ea typeface="Barlow SemiCondensed Bold"/>
                <a:cs typeface="Barlow SemiCondensed Bold"/>
                <a:sym typeface="Barlow SemiCondensed Bold"/>
              </a:rPr>
              <a:t>Why is it Important?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10753307" y="5842953"/>
            <a:ext cx="5572491" cy="406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74"/>
              </a:lnSpc>
            </a:pPr>
            <a:r>
              <a:rPr lang="en-US" sz="2499" b="true">
                <a:solidFill>
                  <a:srgbClr val="FFFFFF"/>
                </a:solidFill>
                <a:latin typeface="Barlow SemiCondensed Bold"/>
                <a:ea typeface="Barlow SemiCondensed Bold"/>
                <a:cs typeface="Barlow SemiCondensed Bold"/>
                <a:sym typeface="Barlow SemiCondensed Bold"/>
              </a:rPr>
              <a:t>What You Can Do with testng.xml ?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11076708" y="2703095"/>
            <a:ext cx="6034713" cy="3407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46"/>
              </a:lnSpc>
              <a:spcBef>
                <a:spcPct val="0"/>
              </a:spcBef>
            </a:pPr>
            <a:r>
              <a:rPr lang="en-US" sz="196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Controls test execution without changing</a:t>
            </a:r>
            <a:r>
              <a:rPr lang="en-US" sz="196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code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9711240" y="5425122"/>
            <a:ext cx="1042067" cy="11372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39"/>
              </a:lnSpc>
              <a:spcBef>
                <a:spcPct val="0"/>
              </a:spcBef>
            </a:pPr>
            <a:r>
              <a:rPr lang="en-US" b="true" sz="6599">
                <a:solidFill>
                  <a:srgbClr val="4BDCF6"/>
                </a:solidFill>
                <a:latin typeface="Barlow SemiCondensed Bold"/>
                <a:ea typeface="Barlow SemiCondensed Bold"/>
                <a:cs typeface="Barlow SemiCondensed Bold"/>
                <a:sym typeface="Barlow SemiCondensed Bold"/>
              </a:rPr>
              <a:t>02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1982314" y="2170742"/>
            <a:ext cx="7125270" cy="11372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39"/>
              </a:lnSpc>
              <a:spcBef>
                <a:spcPct val="0"/>
              </a:spcBef>
            </a:pPr>
            <a:r>
              <a:rPr lang="en-US" b="true" sz="6599">
                <a:solidFill>
                  <a:srgbClr val="FFFFFF"/>
                </a:solidFill>
                <a:latin typeface="Barlow SemiCondensed Bold"/>
                <a:ea typeface="Barlow SemiCondensed Bold"/>
                <a:cs typeface="Barlow SemiCondensed Bold"/>
                <a:sym typeface="Barlow SemiCondensed Bold"/>
              </a:rPr>
              <a:t>XML</a:t>
            </a:r>
            <a:r>
              <a:rPr lang="en-US" b="true" sz="6599">
                <a:solidFill>
                  <a:srgbClr val="FFFFFF"/>
                </a:solidFill>
                <a:latin typeface="Barlow SemiCondensed Bold"/>
                <a:ea typeface="Barlow SemiCondensed Bold"/>
                <a:cs typeface="Barlow SemiCondensed Bold"/>
                <a:sym typeface="Barlow SemiCondensed Bold"/>
              </a:rPr>
              <a:t> file?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11076708" y="3234299"/>
            <a:ext cx="6034713" cy="3407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46"/>
              </a:lnSpc>
              <a:spcBef>
                <a:spcPct val="0"/>
              </a:spcBef>
            </a:pPr>
            <a:r>
              <a:rPr lang="en-US" sz="196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Allows grouping and selecting specifi</a:t>
            </a:r>
            <a:r>
              <a:rPr lang="en-US" sz="196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 tests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11076708" y="3765504"/>
            <a:ext cx="6034713" cy="3407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46"/>
              </a:lnSpc>
              <a:spcBef>
                <a:spcPct val="0"/>
              </a:spcBef>
            </a:pPr>
            <a:r>
              <a:rPr lang="en-US" sz="196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Supports parallel execution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11076708" y="4296708"/>
            <a:ext cx="6034713" cy="3407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46"/>
              </a:lnSpc>
              <a:spcBef>
                <a:spcPct val="0"/>
              </a:spcBef>
            </a:pPr>
            <a:r>
              <a:rPr lang="en-US" sz="196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Enables parameter passing</a:t>
            </a:r>
          </a:p>
        </p:txBody>
      </p:sp>
      <p:sp>
        <p:nvSpPr>
          <p:cNvPr name="TextBox 52" id="52"/>
          <p:cNvSpPr txBox="true"/>
          <p:nvPr/>
        </p:nvSpPr>
        <p:spPr>
          <a:xfrm rot="0">
            <a:off x="11076708" y="4827912"/>
            <a:ext cx="6034713" cy="3407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46"/>
              </a:lnSpc>
              <a:spcBef>
                <a:spcPct val="0"/>
              </a:spcBef>
            </a:pPr>
            <a:r>
              <a:rPr lang="en-US" sz="196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Essential for building</a:t>
            </a:r>
            <a:r>
              <a:rPr lang="en-US" sz="196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a complete test framework</a:t>
            </a:r>
          </a:p>
        </p:txBody>
      </p:sp>
      <p:sp>
        <p:nvSpPr>
          <p:cNvPr name="TextBox 53" id="53"/>
          <p:cNvSpPr txBox="true"/>
          <p:nvPr/>
        </p:nvSpPr>
        <p:spPr>
          <a:xfrm rot="0">
            <a:off x="11076708" y="8500945"/>
            <a:ext cx="5882807" cy="355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9"/>
              </a:lnSpc>
              <a:spcBef>
                <a:spcPct val="0"/>
              </a:spcBef>
            </a:pPr>
            <a:r>
              <a:rPr lang="en-US" sz="2142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Run tes</a:t>
            </a:r>
            <a:r>
              <a:rPr lang="en-US" sz="2142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ts in parallel (methods, classes, suites)</a:t>
            </a:r>
          </a:p>
        </p:txBody>
      </p:sp>
      <p:sp>
        <p:nvSpPr>
          <p:cNvPr name="TextBox 54" id="54"/>
          <p:cNvSpPr txBox="true"/>
          <p:nvPr/>
        </p:nvSpPr>
        <p:spPr>
          <a:xfrm rot="0">
            <a:off x="11076708" y="7542335"/>
            <a:ext cx="6660536" cy="355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9"/>
              </a:lnSpc>
              <a:spcBef>
                <a:spcPct val="0"/>
              </a:spcBef>
            </a:pPr>
            <a:r>
              <a:rPr lang="en-US" sz="2142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Run</a:t>
            </a:r>
            <a:r>
              <a:rPr lang="en-US" sz="2142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only certain groups (e.g., "Smoke", "Regression")</a:t>
            </a:r>
          </a:p>
        </p:txBody>
      </p:sp>
      <p:sp>
        <p:nvSpPr>
          <p:cNvPr name="TextBox 55" id="55"/>
          <p:cNvSpPr txBox="true"/>
          <p:nvPr/>
        </p:nvSpPr>
        <p:spPr>
          <a:xfrm rot="0">
            <a:off x="11076708" y="7053825"/>
            <a:ext cx="5673705" cy="355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9"/>
              </a:lnSpc>
              <a:spcBef>
                <a:spcPct val="0"/>
              </a:spcBef>
            </a:pPr>
            <a:r>
              <a:rPr lang="en-US" sz="2142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</a:t>
            </a:r>
            <a:r>
              <a:rPr lang="en-US" sz="2142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un tests inside specific packages or classes</a:t>
            </a:r>
          </a:p>
        </p:txBody>
      </p:sp>
      <p:sp>
        <p:nvSpPr>
          <p:cNvPr name="TextBox 56" id="56"/>
          <p:cNvSpPr txBox="true"/>
          <p:nvPr/>
        </p:nvSpPr>
        <p:spPr>
          <a:xfrm rot="0">
            <a:off x="11076708" y="6561050"/>
            <a:ext cx="3219279" cy="355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9"/>
              </a:lnSpc>
              <a:spcBef>
                <a:spcPct val="0"/>
              </a:spcBef>
            </a:pPr>
            <a:r>
              <a:rPr lang="en-US" sz="2142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Run </a:t>
            </a:r>
            <a:r>
              <a:rPr lang="en-US" sz="2142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all tests in a project</a:t>
            </a:r>
          </a:p>
        </p:txBody>
      </p:sp>
      <p:sp>
        <p:nvSpPr>
          <p:cNvPr name="TextBox 57" id="57"/>
          <p:cNvSpPr txBox="true"/>
          <p:nvPr/>
        </p:nvSpPr>
        <p:spPr>
          <a:xfrm rot="0">
            <a:off x="11076708" y="8021640"/>
            <a:ext cx="4198978" cy="355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9"/>
              </a:lnSpc>
              <a:spcBef>
                <a:spcPct val="0"/>
              </a:spcBef>
            </a:pPr>
            <a:r>
              <a:rPr lang="en-US" sz="2142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Se</a:t>
            </a:r>
            <a:r>
              <a:rPr lang="en-US" sz="2142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 execution priority and order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3533CD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522021" y="6375756"/>
            <a:ext cx="275453" cy="275453"/>
            <a:chOff x="0" y="0"/>
            <a:chExt cx="573658" cy="57365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73658" cy="573658"/>
            </a:xfrm>
            <a:custGeom>
              <a:avLst/>
              <a:gdLst/>
              <a:ahLst/>
              <a:cxnLst/>
              <a:rect r="r" b="b" t="t" l="l"/>
              <a:pathLst>
                <a:path h="573658" w="573658">
                  <a:moveTo>
                    <a:pt x="0" y="0"/>
                  </a:moveTo>
                  <a:lnTo>
                    <a:pt x="573658" y="0"/>
                  </a:lnTo>
                  <a:lnTo>
                    <a:pt x="573658" y="573658"/>
                  </a:lnTo>
                  <a:lnTo>
                    <a:pt x="0" y="573658"/>
                  </a:lnTo>
                  <a:close/>
                </a:path>
              </a:pathLst>
            </a:custGeom>
            <a:solidFill>
              <a:srgbClr val="4BDCF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73658" cy="6117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-5400000">
            <a:off x="461731" y="5898282"/>
            <a:ext cx="1133938" cy="599570"/>
          </a:xfrm>
          <a:custGeom>
            <a:avLst/>
            <a:gdLst/>
            <a:ahLst/>
            <a:cxnLst/>
            <a:rect r="r" b="b" t="t" l="l"/>
            <a:pathLst>
              <a:path h="599570" w="1133938">
                <a:moveTo>
                  <a:pt x="0" y="0"/>
                </a:moveTo>
                <a:lnTo>
                  <a:pt x="1133938" y="0"/>
                </a:lnTo>
                <a:lnTo>
                  <a:pt x="1133938" y="599570"/>
                </a:lnTo>
                <a:lnTo>
                  <a:pt x="0" y="5995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7459528" y="2653165"/>
            <a:ext cx="1133938" cy="599570"/>
          </a:xfrm>
          <a:custGeom>
            <a:avLst/>
            <a:gdLst/>
            <a:ahLst/>
            <a:cxnLst/>
            <a:rect r="r" b="b" t="t" l="l"/>
            <a:pathLst>
              <a:path h="599570" w="1133938">
                <a:moveTo>
                  <a:pt x="0" y="0"/>
                </a:moveTo>
                <a:lnTo>
                  <a:pt x="1133939" y="0"/>
                </a:lnTo>
                <a:lnTo>
                  <a:pt x="1133939" y="599570"/>
                </a:lnTo>
                <a:lnTo>
                  <a:pt x="0" y="5995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0" y="0"/>
            <a:ext cx="1167063" cy="1072945"/>
          </a:xfrm>
          <a:custGeom>
            <a:avLst/>
            <a:gdLst/>
            <a:ahLst/>
            <a:cxnLst/>
            <a:rect r="r" b="b" t="t" l="l"/>
            <a:pathLst>
              <a:path h="1072945" w="1167063">
                <a:moveTo>
                  <a:pt x="0" y="0"/>
                </a:moveTo>
                <a:lnTo>
                  <a:pt x="1167063" y="0"/>
                </a:lnTo>
                <a:lnTo>
                  <a:pt x="1167063" y="1072945"/>
                </a:lnTo>
                <a:lnTo>
                  <a:pt x="0" y="107294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0058925" y="3278810"/>
            <a:ext cx="234009" cy="234009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2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0058925" y="4204006"/>
            <a:ext cx="234009" cy="234009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2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0058925" y="5115774"/>
            <a:ext cx="234009" cy="234009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2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0175930" y="6952738"/>
            <a:ext cx="234009" cy="234009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2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9522021" y="2358879"/>
            <a:ext cx="275453" cy="275453"/>
            <a:chOff x="0" y="0"/>
            <a:chExt cx="573658" cy="573658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573658" cy="573658"/>
            </a:xfrm>
            <a:custGeom>
              <a:avLst/>
              <a:gdLst/>
              <a:ahLst/>
              <a:cxnLst/>
              <a:rect r="r" b="b" t="t" l="l"/>
              <a:pathLst>
                <a:path h="573658" w="573658">
                  <a:moveTo>
                    <a:pt x="0" y="0"/>
                  </a:moveTo>
                  <a:lnTo>
                    <a:pt x="573658" y="0"/>
                  </a:lnTo>
                  <a:lnTo>
                    <a:pt x="573658" y="573658"/>
                  </a:lnTo>
                  <a:lnTo>
                    <a:pt x="0" y="573658"/>
                  </a:lnTo>
                  <a:close/>
                </a:path>
              </a:pathLst>
            </a:custGeom>
            <a:solidFill>
              <a:srgbClr val="4BDCF6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573658" cy="6117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0175930" y="7916057"/>
            <a:ext cx="234009" cy="234009"/>
            <a:chOff x="0" y="0"/>
            <a:chExt cx="812800" cy="8128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2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0175930" y="8824601"/>
            <a:ext cx="234009" cy="234009"/>
            <a:chOff x="0" y="0"/>
            <a:chExt cx="812800" cy="8128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26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9" id="29"/>
          <p:cNvSpPr txBox="true"/>
          <p:nvPr/>
        </p:nvSpPr>
        <p:spPr>
          <a:xfrm rot="0">
            <a:off x="13657921" y="9432608"/>
            <a:ext cx="4181158" cy="3155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540"/>
              </a:lnSpc>
            </a:pPr>
            <a:r>
              <a:rPr lang="en-US" b="true" sz="2000" i="true">
                <a:solidFill>
                  <a:srgbClr val="FFFFFF"/>
                </a:solidFill>
                <a:latin typeface="Open Sans Semi-Bold Italics"/>
                <a:ea typeface="Open Sans Semi-Bold Italics"/>
                <a:cs typeface="Open Sans Semi-Bold Italics"/>
                <a:sym typeface="Open Sans Semi-Bold Italics"/>
              </a:rPr>
              <a:t>Egypt Digital Pioneers Initiative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2268165" y="1832581"/>
            <a:ext cx="6398634" cy="11372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39"/>
              </a:lnSpc>
              <a:spcBef>
                <a:spcPct val="0"/>
              </a:spcBef>
            </a:pPr>
            <a:r>
              <a:rPr lang="en-US" b="true" sz="6599">
                <a:gradFill>
                  <a:gsLst>
                    <a:gs pos="0">
                      <a:srgbClr val="4BDCF6">
                        <a:alpha val="100000"/>
                      </a:srgbClr>
                    </a:gs>
                    <a:gs pos="100000">
                      <a:srgbClr val="FFFFFF">
                        <a:alpha val="100000"/>
                      </a:srgbClr>
                    </a:gs>
                  </a:gsLst>
                  <a:lin ang="0"/>
                </a:gradFill>
                <a:latin typeface="Barlow SemiCondensed Bold"/>
                <a:ea typeface="Barlow SemiCondensed Bold"/>
                <a:cs typeface="Barlow SemiCondensed Bold"/>
                <a:sym typeface="Barlow SemiCondensed Bold"/>
              </a:rPr>
              <a:t>What is Maven?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2345949" y="3204763"/>
            <a:ext cx="6243066" cy="1842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</a:t>
            </a:r>
            <a:r>
              <a:rPr lang="en-US" sz="2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aven is a build automation and dependency management tool used mainly in Java projects.</a:t>
            </a:r>
          </a:p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It helps developers and testers manage libraries, build projects, run tests, and maintain consistent project structure.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0058925" y="2296233"/>
            <a:ext cx="5572491" cy="406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74"/>
              </a:lnSpc>
            </a:pPr>
            <a:r>
              <a:rPr lang="en-US" sz="2499" b="true">
                <a:solidFill>
                  <a:srgbClr val="FFFFFF"/>
                </a:solidFill>
                <a:latin typeface="Barlow SemiCondensed Bold"/>
                <a:ea typeface="Barlow SemiCondensed Bold"/>
                <a:cs typeface="Barlow SemiCondensed Bold"/>
                <a:sym typeface="Barlow SemiCondensed Bold"/>
              </a:rPr>
              <a:t>Why is Maven Important?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0058925" y="6295995"/>
            <a:ext cx="5572491" cy="406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74"/>
              </a:lnSpc>
            </a:pPr>
            <a:r>
              <a:rPr lang="en-US" sz="2499" b="true">
                <a:solidFill>
                  <a:srgbClr val="FFFFFF"/>
                </a:solidFill>
                <a:latin typeface="Barlow SemiCondensed Bold"/>
                <a:ea typeface="Barlow SemiCondensed Bold"/>
                <a:cs typeface="Barlow SemiCondensed Bold"/>
                <a:sym typeface="Barlow SemiCondensed Bold"/>
              </a:rPr>
              <a:t>Key Features of Mave .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0517428" y="3112135"/>
            <a:ext cx="5850828" cy="763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Automatical</a:t>
            </a:r>
            <a:r>
              <a:rPr lang="en-US" sz="21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ly downloads required libraries (dependencies).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0517428" y="4037330"/>
            <a:ext cx="6587854" cy="763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EAllows run</a:t>
            </a:r>
            <a:r>
              <a:rPr lang="en-US" sz="21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ning tests through command line or CI/CD tools.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0517428" y="5008798"/>
            <a:ext cx="7355051" cy="763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Inte</a:t>
            </a:r>
            <a:r>
              <a:rPr lang="en-US" sz="21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grates smoothly with frameworks like Selenium, TestNG, JUnit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0517428" y="6864320"/>
            <a:ext cx="5726510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De</a:t>
            </a:r>
            <a:r>
              <a:rPr lang="en-US" sz="21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pendency Management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0517428" y="7827639"/>
            <a:ext cx="5572491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</a:t>
            </a:r>
            <a:r>
              <a:rPr lang="en-US" sz="21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uild Automation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0517428" y="8736184"/>
            <a:ext cx="5572491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Int</a:t>
            </a:r>
            <a:r>
              <a:rPr lang="en-US" sz="21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egration with CI/CD</a:t>
            </a:r>
          </a:p>
        </p:txBody>
      </p:sp>
      <p:grpSp>
        <p:nvGrpSpPr>
          <p:cNvPr name="Group 40" id="40"/>
          <p:cNvGrpSpPr/>
          <p:nvPr/>
        </p:nvGrpSpPr>
        <p:grpSpPr>
          <a:xfrm rot="0">
            <a:off x="10175930" y="7434397"/>
            <a:ext cx="234009" cy="234009"/>
            <a:chOff x="0" y="0"/>
            <a:chExt cx="812800" cy="812800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2" id="42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26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43" id="43"/>
          <p:cNvSpPr txBox="true"/>
          <p:nvPr/>
        </p:nvSpPr>
        <p:spPr>
          <a:xfrm rot="0">
            <a:off x="10517428" y="7341335"/>
            <a:ext cx="5572491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POM F</a:t>
            </a:r>
            <a:r>
              <a:rPr lang="en-US" sz="21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ile (pom.xml)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10517428" y="8308333"/>
            <a:ext cx="5572491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Standar</a:t>
            </a:r>
            <a:r>
              <a:rPr lang="en-US" sz="21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 Project Structure</a:t>
            </a:r>
          </a:p>
        </p:txBody>
      </p:sp>
      <p:grpSp>
        <p:nvGrpSpPr>
          <p:cNvPr name="Group 45" id="45"/>
          <p:cNvGrpSpPr/>
          <p:nvPr/>
        </p:nvGrpSpPr>
        <p:grpSpPr>
          <a:xfrm rot="0">
            <a:off x="10175930" y="8396751"/>
            <a:ext cx="234009" cy="234009"/>
            <a:chOff x="0" y="0"/>
            <a:chExt cx="812800" cy="812800"/>
          </a:xfrm>
        </p:grpSpPr>
        <p:sp>
          <p:nvSpPr>
            <p:cNvPr name="Freeform 46" id="4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7" id="47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2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48" id="48"/>
          <p:cNvGrpSpPr/>
          <p:nvPr/>
        </p:nvGrpSpPr>
        <p:grpSpPr>
          <a:xfrm rot="-10800000">
            <a:off x="2345949" y="6426445"/>
            <a:ext cx="6610174" cy="2979223"/>
            <a:chOff x="0" y="0"/>
            <a:chExt cx="1740951" cy="784651"/>
          </a:xfrm>
        </p:grpSpPr>
        <p:sp>
          <p:nvSpPr>
            <p:cNvPr name="Freeform 49" id="49"/>
            <p:cNvSpPr/>
            <p:nvPr/>
          </p:nvSpPr>
          <p:spPr>
            <a:xfrm flipH="false" flipV="false" rot="0">
              <a:off x="0" y="0"/>
              <a:ext cx="1740951" cy="784651"/>
            </a:xfrm>
            <a:custGeom>
              <a:avLst/>
              <a:gdLst/>
              <a:ahLst/>
              <a:cxnLst/>
              <a:rect r="r" b="b" t="t" l="l"/>
              <a:pathLst>
                <a:path h="784651" w="1740951">
                  <a:moveTo>
                    <a:pt x="0" y="0"/>
                  </a:moveTo>
                  <a:lnTo>
                    <a:pt x="1740951" y="0"/>
                  </a:lnTo>
                  <a:lnTo>
                    <a:pt x="1740951" y="784651"/>
                  </a:lnTo>
                  <a:lnTo>
                    <a:pt x="0" y="784651"/>
                  </a:ln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3533CD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50" id="50"/>
            <p:cNvSpPr txBox="true"/>
            <p:nvPr/>
          </p:nvSpPr>
          <p:spPr>
            <a:xfrm>
              <a:off x="0" y="-19050"/>
              <a:ext cx="1740951" cy="8037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40"/>
                </a:lnSpc>
              </a:pPr>
            </a:p>
          </p:txBody>
        </p:sp>
      </p:grpSp>
      <p:sp>
        <p:nvSpPr>
          <p:cNvPr name="Freeform 51" id="51"/>
          <p:cNvSpPr/>
          <p:nvPr/>
        </p:nvSpPr>
        <p:spPr>
          <a:xfrm flipH="false" flipV="false" rot="0">
            <a:off x="2511150" y="7080220"/>
            <a:ext cx="1015793" cy="966273"/>
          </a:xfrm>
          <a:custGeom>
            <a:avLst/>
            <a:gdLst/>
            <a:ahLst/>
            <a:cxnLst/>
            <a:rect r="r" b="b" t="t" l="l"/>
            <a:pathLst>
              <a:path h="966273" w="1015793">
                <a:moveTo>
                  <a:pt x="0" y="0"/>
                </a:moveTo>
                <a:lnTo>
                  <a:pt x="1015793" y="0"/>
                </a:lnTo>
                <a:lnTo>
                  <a:pt x="1015793" y="966273"/>
                </a:lnTo>
                <a:lnTo>
                  <a:pt x="0" y="96627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2" id="52"/>
          <p:cNvSpPr txBox="true"/>
          <p:nvPr/>
        </p:nvSpPr>
        <p:spPr>
          <a:xfrm rot="0">
            <a:off x="4003355" y="7494745"/>
            <a:ext cx="4585661" cy="11360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The Project Object</a:t>
            </a:r>
            <a:r>
              <a:rPr lang="en-US" sz="21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Model (pom.xml) is the heart of Maven.</a:t>
            </a:r>
          </a:p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It controls everything in the project:</a:t>
            </a:r>
          </a:p>
        </p:txBody>
      </p:sp>
      <p:sp>
        <p:nvSpPr>
          <p:cNvPr name="TextBox 53" id="53"/>
          <p:cNvSpPr txBox="true"/>
          <p:nvPr/>
        </p:nvSpPr>
        <p:spPr>
          <a:xfrm rot="0">
            <a:off x="4375054" y="6673820"/>
            <a:ext cx="2637302" cy="4695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82"/>
              </a:lnSpc>
            </a:pPr>
            <a:r>
              <a:rPr lang="en-US" sz="2899" b="true">
                <a:solidFill>
                  <a:srgbClr val="FFFFFF"/>
                </a:solidFill>
                <a:latin typeface="Barlow SemiCondensed Bold"/>
                <a:ea typeface="Barlow SemiCondensed Bold"/>
                <a:cs typeface="Barlow SemiCondensed Bold"/>
                <a:sym typeface="Barlow SemiCondensed Bold"/>
              </a:rPr>
              <a:t>What is pom.xml?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3533CD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52837" y="3103100"/>
            <a:ext cx="8289474" cy="5278092"/>
            <a:chOff x="0" y="0"/>
            <a:chExt cx="2459205" cy="156583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59206" cy="1565831"/>
            </a:xfrm>
            <a:custGeom>
              <a:avLst/>
              <a:gdLst/>
              <a:ahLst/>
              <a:cxnLst/>
              <a:rect r="r" b="b" t="t" l="l"/>
              <a:pathLst>
                <a:path h="1565831" w="2459206">
                  <a:moveTo>
                    <a:pt x="0" y="0"/>
                  </a:moveTo>
                  <a:lnTo>
                    <a:pt x="2459206" y="0"/>
                  </a:lnTo>
                  <a:lnTo>
                    <a:pt x="2459206" y="1565831"/>
                  </a:lnTo>
                  <a:lnTo>
                    <a:pt x="0" y="1565831"/>
                  </a:lnTo>
                  <a:close/>
                </a:path>
              </a:pathLst>
            </a:custGeom>
            <a:blipFill>
              <a:blip r:embed="rId2"/>
              <a:stretch>
                <a:fillRect l="0" t="-5165" r="0" b="-5165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-5400000">
            <a:off x="16692331" y="6681922"/>
            <a:ext cx="1133938" cy="599570"/>
          </a:xfrm>
          <a:custGeom>
            <a:avLst/>
            <a:gdLst/>
            <a:ahLst/>
            <a:cxnLst/>
            <a:rect r="r" b="b" t="t" l="l"/>
            <a:pathLst>
              <a:path h="599570" w="1133938">
                <a:moveTo>
                  <a:pt x="0" y="0"/>
                </a:moveTo>
                <a:lnTo>
                  <a:pt x="1133938" y="0"/>
                </a:lnTo>
                <a:lnTo>
                  <a:pt x="1133938" y="599570"/>
                </a:lnTo>
                <a:lnTo>
                  <a:pt x="0" y="5995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0" y="0"/>
            <a:ext cx="1207000" cy="1109661"/>
          </a:xfrm>
          <a:custGeom>
            <a:avLst/>
            <a:gdLst/>
            <a:ahLst/>
            <a:cxnLst/>
            <a:rect r="r" b="b" t="t" l="l"/>
            <a:pathLst>
              <a:path h="1109661" w="1207000">
                <a:moveTo>
                  <a:pt x="0" y="0"/>
                </a:moveTo>
                <a:lnTo>
                  <a:pt x="1207000" y="0"/>
                </a:lnTo>
                <a:lnTo>
                  <a:pt x="1207000" y="1109661"/>
                </a:lnTo>
                <a:lnTo>
                  <a:pt x="0" y="110966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9144000" y="3103100"/>
            <a:ext cx="8891752" cy="5278092"/>
            <a:chOff x="0" y="0"/>
            <a:chExt cx="2459205" cy="145977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459206" cy="1459770"/>
            </a:xfrm>
            <a:custGeom>
              <a:avLst/>
              <a:gdLst/>
              <a:ahLst/>
              <a:cxnLst/>
              <a:rect r="r" b="b" t="t" l="l"/>
              <a:pathLst>
                <a:path h="1459770" w="2459206">
                  <a:moveTo>
                    <a:pt x="0" y="0"/>
                  </a:moveTo>
                  <a:lnTo>
                    <a:pt x="2459206" y="0"/>
                  </a:lnTo>
                  <a:lnTo>
                    <a:pt x="2459206" y="1459770"/>
                  </a:lnTo>
                  <a:lnTo>
                    <a:pt x="0" y="1459770"/>
                  </a:lnTo>
                  <a:close/>
                </a:path>
              </a:pathLst>
            </a:custGeom>
            <a:blipFill>
              <a:blip r:embed="rId6"/>
              <a:stretch>
                <a:fillRect l="0" t="-7278" r="0" b="-7278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1873073" y="895350"/>
            <a:ext cx="6969238" cy="11372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39"/>
              </a:lnSpc>
              <a:spcBef>
                <a:spcPct val="0"/>
              </a:spcBef>
            </a:pPr>
            <a:r>
              <a:rPr lang="en-US" b="true" sz="6599">
                <a:gradFill>
                  <a:gsLst>
                    <a:gs pos="0">
                      <a:srgbClr val="4BDCF6">
                        <a:alpha val="100000"/>
                      </a:srgbClr>
                    </a:gs>
                    <a:gs pos="100000">
                      <a:srgbClr val="FFFFFF">
                        <a:alpha val="100000"/>
                      </a:srgbClr>
                    </a:gs>
                  </a:gsLst>
                  <a:lin ang="0"/>
                </a:gradFill>
                <a:latin typeface="Barlow SemiCondensed Bold"/>
                <a:ea typeface="Barlow SemiCondensed Bold"/>
                <a:cs typeface="Barlow SemiCondensed Bold"/>
                <a:sym typeface="Barlow SemiCondensed Bold"/>
              </a:rPr>
              <a:t>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657921" y="9432608"/>
            <a:ext cx="4181158" cy="3155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540"/>
              </a:lnSpc>
            </a:pPr>
            <a:r>
              <a:rPr lang="en-US" b="true" sz="2000" i="true">
                <a:solidFill>
                  <a:srgbClr val="FFFFFF"/>
                </a:solidFill>
                <a:latin typeface="Open Sans Semi-Bold Italics"/>
                <a:ea typeface="Open Sans Semi-Bold Italics"/>
                <a:cs typeface="Open Sans Semi-Bold Italics"/>
                <a:sym typeface="Open Sans Semi-Bold Italics"/>
              </a:rPr>
              <a:t>Egypt Digital Pioneers Initiative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03500" y="1397318"/>
            <a:ext cx="7374713" cy="11372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39"/>
              </a:lnSpc>
              <a:spcBef>
                <a:spcPct val="0"/>
              </a:spcBef>
            </a:pPr>
            <a:r>
              <a:rPr lang="en-US" b="true" sz="6599">
                <a:gradFill>
                  <a:gsLst>
                    <a:gs pos="0">
                      <a:srgbClr val="4BDCF6">
                        <a:alpha val="100000"/>
                      </a:srgbClr>
                    </a:gs>
                    <a:gs pos="100000">
                      <a:srgbClr val="FFFFFF">
                        <a:alpha val="100000"/>
                      </a:srgbClr>
                    </a:gs>
                  </a:gsLst>
                  <a:lin ang="0"/>
                </a:gradFill>
                <a:latin typeface="Barlow SemiCondensed Bold"/>
                <a:ea typeface="Barlow SemiCondensed Bold"/>
                <a:cs typeface="Barlow SemiCondensed Bold"/>
                <a:sym typeface="Barlow SemiCondensed Bold"/>
              </a:rPr>
              <a:t>Scripts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3533CD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526659" y="5776564"/>
            <a:ext cx="275453" cy="275453"/>
            <a:chOff x="0" y="0"/>
            <a:chExt cx="573658" cy="57365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73658" cy="573658"/>
            </a:xfrm>
            <a:custGeom>
              <a:avLst/>
              <a:gdLst/>
              <a:ahLst/>
              <a:cxnLst/>
              <a:rect r="r" b="b" t="t" l="l"/>
              <a:pathLst>
                <a:path h="573658" w="573658">
                  <a:moveTo>
                    <a:pt x="0" y="0"/>
                  </a:moveTo>
                  <a:lnTo>
                    <a:pt x="573658" y="0"/>
                  </a:lnTo>
                  <a:lnTo>
                    <a:pt x="573658" y="573658"/>
                  </a:lnTo>
                  <a:lnTo>
                    <a:pt x="0" y="573658"/>
                  </a:lnTo>
                  <a:close/>
                </a:path>
              </a:pathLst>
            </a:custGeom>
            <a:solidFill>
              <a:srgbClr val="4BDCF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73658" cy="6117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526659" y="6391461"/>
            <a:ext cx="275453" cy="275453"/>
            <a:chOff x="0" y="0"/>
            <a:chExt cx="573658" cy="57365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73658" cy="573658"/>
            </a:xfrm>
            <a:custGeom>
              <a:avLst/>
              <a:gdLst/>
              <a:ahLst/>
              <a:cxnLst/>
              <a:rect r="r" b="b" t="t" l="l"/>
              <a:pathLst>
                <a:path h="573658" w="573658">
                  <a:moveTo>
                    <a:pt x="0" y="0"/>
                  </a:moveTo>
                  <a:lnTo>
                    <a:pt x="573658" y="0"/>
                  </a:lnTo>
                  <a:lnTo>
                    <a:pt x="573658" y="573658"/>
                  </a:lnTo>
                  <a:lnTo>
                    <a:pt x="0" y="573658"/>
                  </a:lnTo>
                  <a:close/>
                </a:path>
              </a:pathLst>
            </a:custGeom>
            <a:solidFill>
              <a:srgbClr val="4BDCF6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573658" cy="6117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9526659" y="6909484"/>
            <a:ext cx="275453" cy="275453"/>
            <a:chOff x="0" y="0"/>
            <a:chExt cx="573658" cy="57365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73658" cy="573658"/>
            </a:xfrm>
            <a:custGeom>
              <a:avLst/>
              <a:gdLst/>
              <a:ahLst/>
              <a:cxnLst/>
              <a:rect r="r" b="b" t="t" l="l"/>
              <a:pathLst>
                <a:path h="573658" w="573658">
                  <a:moveTo>
                    <a:pt x="0" y="0"/>
                  </a:moveTo>
                  <a:lnTo>
                    <a:pt x="573658" y="0"/>
                  </a:lnTo>
                  <a:lnTo>
                    <a:pt x="573658" y="573658"/>
                  </a:lnTo>
                  <a:lnTo>
                    <a:pt x="0" y="573658"/>
                  </a:lnTo>
                  <a:close/>
                </a:path>
              </a:pathLst>
            </a:custGeom>
            <a:solidFill>
              <a:srgbClr val="4BDCF6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573658" cy="6117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2323018" y="1651986"/>
            <a:ext cx="6155626" cy="3442042"/>
            <a:chOff x="0" y="0"/>
            <a:chExt cx="1559163" cy="871837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559163" cy="871837"/>
            </a:xfrm>
            <a:custGeom>
              <a:avLst/>
              <a:gdLst/>
              <a:ahLst/>
              <a:cxnLst/>
              <a:rect r="r" b="b" t="t" l="l"/>
              <a:pathLst>
                <a:path h="871837" w="1559163">
                  <a:moveTo>
                    <a:pt x="0" y="0"/>
                  </a:moveTo>
                  <a:lnTo>
                    <a:pt x="1559163" y="0"/>
                  </a:lnTo>
                  <a:lnTo>
                    <a:pt x="1559163" y="871837"/>
                  </a:lnTo>
                  <a:lnTo>
                    <a:pt x="0" y="871837"/>
                  </a:lnTo>
                  <a:close/>
                </a:path>
              </a:pathLst>
            </a:custGeom>
            <a:blipFill>
              <a:blip r:embed="rId2"/>
              <a:stretch>
                <a:fillRect l="0" t="-6119" r="0" b="-19716"/>
              </a:stretch>
            </a:blip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2323018" y="5684913"/>
            <a:ext cx="6155626" cy="2558271"/>
            <a:chOff x="0" y="0"/>
            <a:chExt cx="1621235" cy="673783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621235" cy="673783"/>
            </a:xfrm>
            <a:custGeom>
              <a:avLst/>
              <a:gdLst/>
              <a:ahLst/>
              <a:cxnLst/>
              <a:rect r="r" b="b" t="t" l="l"/>
              <a:pathLst>
                <a:path h="673783" w="1621235">
                  <a:moveTo>
                    <a:pt x="0" y="0"/>
                  </a:moveTo>
                  <a:lnTo>
                    <a:pt x="1621235" y="0"/>
                  </a:lnTo>
                  <a:lnTo>
                    <a:pt x="1621235" y="673783"/>
                  </a:lnTo>
                  <a:lnTo>
                    <a:pt x="0" y="673783"/>
                  </a:lnTo>
                  <a:close/>
                </a:path>
              </a:pathLst>
            </a:custGeom>
            <a:gradFill rotWithShape="true">
              <a:gsLst>
                <a:gs pos="0">
                  <a:srgbClr val="191919">
                    <a:alpha val="66500"/>
                  </a:srgbClr>
                </a:gs>
                <a:gs pos="100000">
                  <a:srgbClr val="3533CD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19050"/>
              <a:ext cx="1621235" cy="6928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40"/>
                </a:lnSpc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2748958" y="6199392"/>
            <a:ext cx="996385" cy="1247430"/>
          </a:xfrm>
          <a:custGeom>
            <a:avLst/>
            <a:gdLst/>
            <a:ahLst/>
            <a:cxnLst/>
            <a:rect r="r" b="b" t="t" l="l"/>
            <a:pathLst>
              <a:path h="1247430" w="996385">
                <a:moveTo>
                  <a:pt x="0" y="0"/>
                </a:moveTo>
                <a:lnTo>
                  <a:pt x="996385" y="0"/>
                </a:lnTo>
                <a:lnTo>
                  <a:pt x="996385" y="1247430"/>
                </a:lnTo>
                <a:lnTo>
                  <a:pt x="0" y="12474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793395" y="8958515"/>
            <a:ext cx="1133938" cy="599570"/>
          </a:xfrm>
          <a:custGeom>
            <a:avLst/>
            <a:gdLst/>
            <a:ahLst/>
            <a:cxnLst/>
            <a:rect r="r" b="b" t="t" l="l"/>
            <a:pathLst>
              <a:path h="599570" w="1133938">
                <a:moveTo>
                  <a:pt x="0" y="0"/>
                </a:moveTo>
                <a:lnTo>
                  <a:pt x="1133938" y="0"/>
                </a:lnTo>
                <a:lnTo>
                  <a:pt x="1133938" y="599570"/>
                </a:lnTo>
                <a:lnTo>
                  <a:pt x="0" y="59957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-5400000">
            <a:off x="16692331" y="3975300"/>
            <a:ext cx="1133938" cy="599570"/>
          </a:xfrm>
          <a:custGeom>
            <a:avLst/>
            <a:gdLst/>
            <a:ahLst/>
            <a:cxnLst/>
            <a:rect r="r" b="b" t="t" l="l"/>
            <a:pathLst>
              <a:path h="599570" w="1133938">
                <a:moveTo>
                  <a:pt x="0" y="0"/>
                </a:moveTo>
                <a:lnTo>
                  <a:pt x="1133938" y="0"/>
                </a:lnTo>
                <a:lnTo>
                  <a:pt x="1133938" y="599570"/>
                </a:lnTo>
                <a:lnTo>
                  <a:pt x="0" y="59957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9" id="19"/>
          <p:cNvGrpSpPr/>
          <p:nvPr/>
        </p:nvGrpSpPr>
        <p:grpSpPr>
          <a:xfrm rot="-10800000">
            <a:off x="2323018" y="2780386"/>
            <a:ext cx="6155626" cy="2470701"/>
            <a:chOff x="0" y="0"/>
            <a:chExt cx="1621235" cy="65072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621235" cy="650720"/>
            </a:xfrm>
            <a:custGeom>
              <a:avLst/>
              <a:gdLst/>
              <a:ahLst/>
              <a:cxnLst/>
              <a:rect r="r" b="b" t="t" l="l"/>
              <a:pathLst>
                <a:path h="650720" w="1621235">
                  <a:moveTo>
                    <a:pt x="0" y="0"/>
                  </a:moveTo>
                  <a:lnTo>
                    <a:pt x="1621235" y="0"/>
                  </a:lnTo>
                  <a:lnTo>
                    <a:pt x="1621235" y="650720"/>
                  </a:lnTo>
                  <a:lnTo>
                    <a:pt x="0" y="650720"/>
                  </a:lnTo>
                  <a:close/>
                </a:path>
              </a:pathLst>
            </a:custGeom>
            <a:gradFill rotWithShape="true">
              <a:gsLst>
                <a:gs pos="0">
                  <a:srgbClr val="4BDCF6">
                    <a:alpha val="82000"/>
                  </a:srgbClr>
                </a:gs>
                <a:gs pos="100000">
                  <a:srgbClr val="FFFFFF">
                    <a:alpha val="5000"/>
                  </a:srgbClr>
                </a:gs>
              </a:gsLst>
              <a:lin ang="5400000"/>
            </a:gra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66675"/>
              <a:ext cx="1621235" cy="71739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60"/>
                </a:lnSpc>
              </a:pPr>
            </a:p>
          </p:txBody>
        </p:sp>
      </p:grpSp>
      <p:sp>
        <p:nvSpPr>
          <p:cNvPr name="Freeform 22" id="22"/>
          <p:cNvSpPr/>
          <p:nvPr/>
        </p:nvSpPr>
        <p:spPr>
          <a:xfrm flipH="false" flipV="false" rot="0">
            <a:off x="0" y="0"/>
            <a:ext cx="1167063" cy="1072945"/>
          </a:xfrm>
          <a:custGeom>
            <a:avLst/>
            <a:gdLst/>
            <a:ahLst/>
            <a:cxnLst/>
            <a:rect r="r" b="b" t="t" l="l"/>
            <a:pathLst>
              <a:path h="1072945" w="1167063">
                <a:moveTo>
                  <a:pt x="0" y="0"/>
                </a:moveTo>
                <a:lnTo>
                  <a:pt x="1167063" y="0"/>
                </a:lnTo>
                <a:lnTo>
                  <a:pt x="1167063" y="1072945"/>
                </a:lnTo>
                <a:lnTo>
                  <a:pt x="0" y="107294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9469245" y="1338665"/>
            <a:ext cx="6719021" cy="23088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39"/>
              </a:lnSpc>
            </a:pPr>
            <a:r>
              <a:rPr lang="en-US" sz="6599" b="true">
                <a:gradFill>
                  <a:gsLst>
                    <a:gs pos="0">
                      <a:srgbClr val="4BDCF6">
                        <a:alpha val="100000"/>
                      </a:srgbClr>
                    </a:gs>
                    <a:gs pos="100000">
                      <a:srgbClr val="FFFFFF">
                        <a:alpha val="100000"/>
                      </a:srgbClr>
                    </a:gs>
                  </a:gsLst>
                  <a:lin ang="0"/>
                </a:gradFill>
                <a:latin typeface="Barlow SemiCondensed Bold"/>
                <a:ea typeface="Barlow SemiCondensed Bold"/>
                <a:cs typeface="Barlow SemiCondensed Bold"/>
                <a:sym typeface="Barlow SemiCondensed Bold"/>
              </a:rPr>
              <a:t>What is Software</a:t>
            </a:r>
          </a:p>
          <a:p>
            <a:pPr algn="l">
              <a:lnSpc>
                <a:spcPts val="9239"/>
              </a:lnSpc>
              <a:spcBef>
                <a:spcPct val="0"/>
              </a:spcBef>
            </a:pPr>
            <a:r>
              <a:rPr lang="en-US" b="true" sz="6599">
                <a:gradFill>
                  <a:gsLst>
                    <a:gs pos="0">
                      <a:srgbClr val="4BDCF6">
                        <a:alpha val="100000"/>
                      </a:srgbClr>
                    </a:gs>
                    <a:gs pos="100000">
                      <a:srgbClr val="FFFFFF">
                        <a:alpha val="100000"/>
                      </a:srgbClr>
                    </a:gs>
                  </a:gsLst>
                  <a:lin ang="0"/>
                </a:gradFill>
                <a:latin typeface="Barlow SemiCondensed Bold"/>
                <a:ea typeface="Barlow SemiCondensed Bold"/>
                <a:cs typeface="Barlow SemiCondensed Bold"/>
                <a:sym typeface="Barlow SemiCondensed Bold"/>
              </a:rPr>
              <a:t>Testing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9469245" y="3892552"/>
            <a:ext cx="6243066" cy="1054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</a:t>
            </a:r>
            <a:r>
              <a:rPr lang="en-US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oftware testing is a method to check whether the software application matches the requirements and to ensure that the software is bug/defect free.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0395881" y="5709625"/>
            <a:ext cx="5572491" cy="3423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4"/>
              </a:lnSpc>
            </a:pPr>
            <a:r>
              <a:rPr lang="en-US" sz="2200" b="true">
                <a:solidFill>
                  <a:srgbClr val="FFFFFF"/>
                </a:solidFill>
                <a:latin typeface="Barlow SemiCondensed Bold"/>
                <a:ea typeface="Barlow SemiCondensed Bold"/>
                <a:cs typeface="Barlow SemiCondensed Bold"/>
                <a:sym typeface="Barlow SemiCondensed Bold"/>
              </a:rPr>
              <a:t>Quality and Reliability Shield 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0395881" y="6343572"/>
            <a:ext cx="5174325" cy="3423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4"/>
              </a:lnSpc>
            </a:pPr>
            <a:r>
              <a:rPr lang="en-US" sz="2200" b="true">
                <a:solidFill>
                  <a:srgbClr val="FFFFFF"/>
                </a:solidFill>
                <a:latin typeface="Barlow SemiCondensed Bold"/>
                <a:ea typeface="Barlow SemiCondensed Bold"/>
                <a:cs typeface="Barlow SemiCondensed Bold"/>
                <a:sym typeface="Barlow SemiCondensed Bold"/>
              </a:rPr>
              <a:t>Financial Foresight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0395881" y="6899959"/>
            <a:ext cx="5572491" cy="3423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4"/>
              </a:lnSpc>
            </a:pPr>
            <a:r>
              <a:rPr lang="en-US" sz="2200" b="true">
                <a:solidFill>
                  <a:srgbClr val="FFFFFF"/>
                </a:solidFill>
                <a:latin typeface="Barlow SemiCondensed Bold"/>
                <a:ea typeface="Barlow SemiCondensed Bold"/>
                <a:cs typeface="Barlow SemiCondensed Bold"/>
                <a:sym typeface="Barlow SemiCondensed Bold"/>
              </a:rPr>
              <a:t>UX Ambassador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4139377" y="5857000"/>
            <a:ext cx="3939197" cy="3423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4"/>
              </a:lnSpc>
            </a:pPr>
            <a:r>
              <a:rPr lang="en-US" sz="2200" b="true">
                <a:solidFill>
                  <a:srgbClr val="D9D9D9"/>
                </a:solidFill>
                <a:latin typeface="Barlow SemiCondensed Bold"/>
                <a:ea typeface="Barlow SemiCondensed Bold"/>
                <a:cs typeface="Barlow SemiCondensed Bold"/>
                <a:sym typeface="Barlow SemiCondensed Bold"/>
              </a:rPr>
              <a:t>Importance of Software Testing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4139377" y="6413186"/>
            <a:ext cx="4339268" cy="1054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9FAFD"/>
                </a:solidFill>
                <a:latin typeface="Open Sans"/>
                <a:ea typeface="Open Sans"/>
                <a:cs typeface="Open Sans"/>
                <a:sym typeface="Open Sans"/>
              </a:rPr>
              <a:t>S</a:t>
            </a:r>
            <a:r>
              <a:rPr lang="en-US" sz="2000">
                <a:solidFill>
                  <a:srgbClr val="F9FAFD"/>
                </a:solidFill>
                <a:latin typeface="Open Sans"/>
                <a:ea typeface="Open Sans"/>
                <a:cs typeface="Open Sans"/>
                <a:sym typeface="Open Sans"/>
              </a:rPr>
              <a:t>oftware Testing: Ensuring quality and investing in product success, not just a routine step.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3026191" y="9239250"/>
            <a:ext cx="4532894" cy="3155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540"/>
              </a:lnSpc>
            </a:pPr>
            <a:r>
              <a:rPr lang="en-US" b="true" sz="2000" i="true">
                <a:solidFill>
                  <a:srgbClr val="F4F6FC"/>
                </a:solidFill>
                <a:latin typeface="Open Sans Bold Italics"/>
                <a:ea typeface="Open Sans Bold Italics"/>
                <a:cs typeface="Open Sans Bold Italics"/>
                <a:sym typeface="Open Sans Bold Italics"/>
              </a:rPr>
              <a:t>Egypt Digital Pioneers Initiative</a:t>
            </a:r>
          </a:p>
        </p:txBody>
      </p:sp>
      <p:grpSp>
        <p:nvGrpSpPr>
          <p:cNvPr name="Group 31" id="31"/>
          <p:cNvGrpSpPr/>
          <p:nvPr/>
        </p:nvGrpSpPr>
        <p:grpSpPr>
          <a:xfrm rot="0">
            <a:off x="9526659" y="7423062"/>
            <a:ext cx="275453" cy="275453"/>
            <a:chOff x="0" y="0"/>
            <a:chExt cx="573658" cy="573658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573658" cy="573658"/>
            </a:xfrm>
            <a:custGeom>
              <a:avLst/>
              <a:gdLst/>
              <a:ahLst/>
              <a:cxnLst/>
              <a:rect r="r" b="b" t="t" l="l"/>
              <a:pathLst>
                <a:path h="573658" w="573658">
                  <a:moveTo>
                    <a:pt x="0" y="0"/>
                  </a:moveTo>
                  <a:lnTo>
                    <a:pt x="573658" y="0"/>
                  </a:lnTo>
                  <a:lnTo>
                    <a:pt x="573658" y="573658"/>
                  </a:lnTo>
                  <a:lnTo>
                    <a:pt x="0" y="573658"/>
                  </a:lnTo>
                  <a:close/>
                </a:path>
              </a:pathLst>
            </a:custGeom>
            <a:solidFill>
              <a:srgbClr val="4BDCF6"/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0" y="-38100"/>
              <a:ext cx="573658" cy="6117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9526659" y="7936640"/>
            <a:ext cx="275453" cy="275453"/>
            <a:chOff x="0" y="0"/>
            <a:chExt cx="573658" cy="573658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573658" cy="573658"/>
            </a:xfrm>
            <a:custGeom>
              <a:avLst/>
              <a:gdLst/>
              <a:ahLst/>
              <a:cxnLst/>
              <a:rect r="r" b="b" t="t" l="l"/>
              <a:pathLst>
                <a:path h="573658" w="573658">
                  <a:moveTo>
                    <a:pt x="0" y="0"/>
                  </a:moveTo>
                  <a:lnTo>
                    <a:pt x="573658" y="0"/>
                  </a:lnTo>
                  <a:lnTo>
                    <a:pt x="573658" y="573658"/>
                  </a:lnTo>
                  <a:lnTo>
                    <a:pt x="0" y="573658"/>
                  </a:lnTo>
                  <a:close/>
                </a:path>
              </a:pathLst>
            </a:custGeom>
            <a:solidFill>
              <a:srgbClr val="4BDCF6"/>
            </a:solidFill>
          </p:spPr>
        </p:sp>
        <p:sp>
          <p:nvSpPr>
            <p:cNvPr name="TextBox 36" id="36"/>
            <p:cNvSpPr txBox="true"/>
            <p:nvPr/>
          </p:nvSpPr>
          <p:spPr>
            <a:xfrm>
              <a:off x="0" y="-38100"/>
              <a:ext cx="573658" cy="6117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37" id="37"/>
          <p:cNvSpPr txBox="true"/>
          <p:nvPr/>
        </p:nvSpPr>
        <p:spPr>
          <a:xfrm rot="0">
            <a:off x="10395881" y="7413537"/>
            <a:ext cx="5572491" cy="3423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4"/>
              </a:lnSpc>
            </a:pPr>
            <a:r>
              <a:rPr lang="en-US" sz="2200" b="true">
                <a:solidFill>
                  <a:srgbClr val="FFFFFF"/>
                </a:solidFill>
                <a:latin typeface="Barlow SemiCondensed Bold"/>
                <a:ea typeface="Barlow SemiCondensed Bold"/>
                <a:cs typeface="Barlow SemiCondensed Bold"/>
                <a:sym typeface="Barlow SemiCondensed Bold"/>
              </a:rPr>
              <a:t>Strategic Compass 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0395881" y="7927115"/>
            <a:ext cx="5572491" cy="3423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4"/>
              </a:lnSpc>
            </a:pPr>
            <a:r>
              <a:rPr lang="en-US" sz="2200" b="true">
                <a:solidFill>
                  <a:srgbClr val="FFFFFF"/>
                </a:solidFill>
                <a:latin typeface="Barlow SemiCondensed Bold"/>
                <a:ea typeface="Barlow SemiCondensed Bold"/>
                <a:cs typeface="Barlow SemiCondensed Bold"/>
                <a:sym typeface="Barlow SemiCondensed Bold"/>
              </a:rPr>
              <a:t>Commitment to Standards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3533CD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52837" y="3103100"/>
            <a:ext cx="8289474" cy="5278092"/>
            <a:chOff x="0" y="0"/>
            <a:chExt cx="2459205" cy="156583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59206" cy="1565831"/>
            </a:xfrm>
            <a:custGeom>
              <a:avLst/>
              <a:gdLst/>
              <a:ahLst/>
              <a:cxnLst/>
              <a:rect r="r" b="b" t="t" l="l"/>
              <a:pathLst>
                <a:path h="1565831" w="2459206">
                  <a:moveTo>
                    <a:pt x="0" y="0"/>
                  </a:moveTo>
                  <a:lnTo>
                    <a:pt x="2459206" y="0"/>
                  </a:lnTo>
                  <a:lnTo>
                    <a:pt x="2459206" y="1565831"/>
                  </a:lnTo>
                  <a:lnTo>
                    <a:pt x="0" y="1565831"/>
                  </a:lnTo>
                  <a:close/>
                </a:path>
              </a:pathLst>
            </a:custGeom>
            <a:blipFill>
              <a:blip r:embed="rId2"/>
              <a:stretch>
                <a:fillRect l="-9347" t="0" r="-14287" b="0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-5400000">
            <a:off x="16692331" y="6681922"/>
            <a:ext cx="1133938" cy="599570"/>
          </a:xfrm>
          <a:custGeom>
            <a:avLst/>
            <a:gdLst/>
            <a:ahLst/>
            <a:cxnLst/>
            <a:rect r="r" b="b" t="t" l="l"/>
            <a:pathLst>
              <a:path h="599570" w="1133938">
                <a:moveTo>
                  <a:pt x="0" y="0"/>
                </a:moveTo>
                <a:lnTo>
                  <a:pt x="1133938" y="0"/>
                </a:lnTo>
                <a:lnTo>
                  <a:pt x="1133938" y="599570"/>
                </a:lnTo>
                <a:lnTo>
                  <a:pt x="0" y="5995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0" y="0"/>
            <a:ext cx="1207000" cy="1109661"/>
          </a:xfrm>
          <a:custGeom>
            <a:avLst/>
            <a:gdLst/>
            <a:ahLst/>
            <a:cxnLst/>
            <a:rect r="r" b="b" t="t" l="l"/>
            <a:pathLst>
              <a:path h="1109661" w="1207000">
                <a:moveTo>
                  <a:pt x="0" y="0"/>
                </a:moveTo>
                <a:lnTo>
                  <a:pt x="1207000" y="0"/>
                </a:lnTo>
                <a:lnTo>
                  <a:pt x="1207000" y="1109661"/>
                </a:lnTo>
                <a:lnTo>
                  <a:pt x="0" y="110966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873073" y="895350"/>
            <a:ext cx="6969238" cy="11372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39"/>
              </a:lnSpc>
              <a:spcBef>
                <a:spcPct val="0"/>
              </a:spcBef>
            </a:pPr>
            <a:r>
              <a:rPr lang="en-US" b="true" sz="6599">
                <a:gradFill>
                  <a:gsLst>
                    <a:gs pos="0">
                      <a:srgbClr val="4BDCF6">
                        <a:alpha val="100000"/>
                      </a:srgbClr>
                    </a:gs>
                    <a:gs pos="100000">
                      <a:srgbClr val="FFFFFF">
                        <a:alpha val="100000"/>
                      </a:srgbClr>
                    </a:gs>
                  </a:gsLst>
                  <a:lin ang="0"/>
                </a:gradFill>
                <a:latin typeface="Barlow SemiCondensed Bold"/>
                <a:ea typeface="Barlow SemiCondensed Bold"/>
                <a:cs typeface="Barlow SemiCondensed Bold"/>
                <a:sym typeface="Barlow SemiCondensed Bold"/>
              </a:rPr>
              <a:t>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3657921" y="9432608"/>
            <a:ext cx="4181158" cy="3155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540"/>
              </a:lnSpc>
            </a:pPr>
            <a:r>
              <a:rPr lang="en-US" b="true" sz="2000" i="true">
                <a:solidFill>
                  <a:srgbClr val="FFFFFF"/>
                </a:solidFill>
                <a:latin typeface="Open Sans Semi-Bold Italics"/>
                <a:ea typeface="Open Sans Semi-Bold Italics"/>
                <a:cs typeface="Open Sans Semi-Bold Italics"/>
                <a:sym typeface="Open Sans Semi-Bold Italics"/>
              </a:rPr>
              <a:t>Egypt Digital Pioneers Initiative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03500" y="1224294"/>
            <a:ext cx="7374713" cy="11372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39"/>
              </a:lnSpc>
              <a:spcBef>
                <a:spcPct val="0"/>
              </a:spcBef>
            </a:pPr>
            <a:r>
              <a:rPr lang="en-US" b="true" sz="6599">
                <a:gradFill>
                  <a:gsLst>
                    <a:gs pos="0">
                      <a:srgbClr val="4BDCF6">
                        <a:alpha val="100000"/>
                      </a:srgbClr>
                    </a:gs>
                    <a:gs pos="100000">
                      <a:srgbClr val="FFFFFF">
                        <a:alpha val="100000"/>
                      </a:srgbClr>
                    </a:gs>
                  </a:gsLst>
                  <a:lin ang="0"/>
                </a:gradFill>
                <a:latin typeface="Barlow SemiCondensed Bold"/>
                <a:ea typeface="Barlow SemiCondensed Bold"/>
                <a:cs typeface="Barlow SemiCondensed Bold"/>
                <a:sym typeface="Barlow SemiCondensed Bold"/>
              </a:rPr>
              <a:t>Scripts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9144000" y="3103100"/>
            <a:ext cx="8891752" cy="5278092"/>
            <a:chOff x="0" y="0"/>
            <a:chExt cx="2459205" cy="145977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459206" cy="1459770"/>
            </a:xfrm>
            <a:custGeom>
              <a:avLst/>
              <a:gdLst/>
              <a:ahLst/>
              <a:cxnLst/>
              <a:rect r="r" b="b" t="t" l="l"/>
              <a:pathLst>
                <a:path h="1459770" w="2459206">
                  <a:moveTo>
                    <a:pt x="0" y="0"/>
                  </a:moveTo>
                  <a:lnTo>
                    <a:pt x="2459206" y="0"/>
                  </a:lnTo>
                  <a:lnTo>
                    <a:pt x="2459206" y="1459770"/>
                  </a:lnTo>
                  <a:lnTo>
                    <a:pt x="0" y="1459770"/>
                  </a:lnTo>
                  <a:close/>
                </a:path>
              </a:pathLst>
            </a:custGeom>
            <a:blipFill>
              <a:blip r:embed="rId2"/>
              <a:stretch>
                <a:fillRect l="-7630" t="0" r="-7630" b="0"/>
              </a:stretch>
            </a:blipFill>
          </p:spPr>
        </p:sp>
      </p:grp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3533CD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88566" y="1884363"/>
            <a:ext cx="15608208" cy="7373937"/>
            <a:chOff x="0" y="0"/>
            <a:chExt cx="3167598" cy="149649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167598" cy="1496499"/>
            </a:xfrm>
            <a:custGeom>
              <a:avLst/>
              <a:gdLst/>
              <a:ahLst/>
              <a:cxnLst/>
              <a:rect r="r" b="b" t="t" l="l"/>
              <a:pathLst>
                <a:path h="1496499" w="3167598">
                  <a:moveTo>
                    <a:pt x="0" y="0"/>
                  </a:moveTo>
                  <a:lnTo>
                    <a:pt x="3167598" y="0"/>
                  </a:lnTo>
                  <a:lnTo>
                    <a:pt x="3167598" y="1496499"/>
                  </a:lnTo>
                  <a:lnTo>
                    <a:pt x="0" y="1496499"/>
                  </a:lnTo>
                  <a:close/>
                </a:path>
              </a:pathLst>
            </a:custGeom>
            <a:blipFill>
              <a:blip r:embed="rId2"/>
              <a:stretch>
                <a:fillRect l="-6075" t="0" r="-6075" b="0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-5400000">
            <a:off x="16692331" y="6681922"/>
            <a:ext cx="1133938" cy="599570"/>
          </a:xfrm>
          <a:custGeom>
            <a:avLst/>
            <a:gdLst/>
            <a:ahLst/>
            <a:cxnLst/>
            <a:rect r="r" b="b" t="t" l="l"/>
            <a:pathLst>
              <a:path h="599570" w="1133938">
                <a:moveTo>
                  <a:pt x="0" y="0"/>
                </a:moveTo>
                <a:lnTo>
                  <a:pt x="1133938" y="0"/>
                </a:lnTo>
                <a:lnTo>
                  <a:pt x="1133938" y="599570"/>
                </a:lnTo>
                <a:lnTo>
                  <a:pt x="0" y="5995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0" y="0"/>
            <a:ext cx="1207000" cy="1109661"/>
          </a:xfrm>
          <a:custGeom>
            <a:avLst/>
            <a:gdLst/>
            <a:ahLst/>
            <a:cxnLst/>
            <a:rect r="r" b="b" t="t" l="l"/>
            <a:pathLst>
              <a:path h="1109661" w="1207000">
                <a:moveTo>
                  <a:pt x="0" y="0"/>
                </a:moveTo>
                <a:lnTo>
                  <a:pt x="1207000" y="0"/>
                </a:lnTo>
                <a:lnTo>
                  <a:pt x="1207000" y="1109661"/>
                </a:lnTo>
                <a:lnTo>
                  <a:pt x="0" y="110966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873073" y="895350"/>
            <a:ext cx="6969238" cy="11372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39"/>
              </a:lnSpc>
              <a:spcBef>
                <a:spcPct val="0"/>
              </a:spcBef>
            </a:pPr>
            <a:r>
              <a:rPr lang="en-US" b="true" sz="6599">
                <a:gradFill>
                  <a:gsLst>
                    <a:gs pos="0">
                      <a:srgbClr val="4BDCF6">
                        <a:alpha val="100000"/>
                      </a:srgbClr>
                    </a:gs>
                    <a:gs pos="100000">
                      <a:srgbClr val="FFFFFF">
                        <a:alpha val="100000"/>
                      </a:srgbClr>
                    </a:gs>
                  </a:gsLst>
                  <a:lin ang="0"/>
                </a:gradFill>
                <a:latin typeface="Barlow SemiCondensed Bold"/>
                <a:ea typeface="Barlow SemiCondensed Bold"/>
                <a:cs typeface="Barlow SemiCondensed Bold"/>
                <a:sym typeface="Barlow SemiCondensed Bold"/>
              </a:rPr>
              <a:t>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3657921" y="9432608"/>
            <a:ext cx="4181158" cy="3155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540"/>
              </a:lnSpc>
            </a:pPr>
            <a:r>
              <a:rPr lang="en-US" b="true" sz="2000" i="true">
                <a:solidFill>
                  <a:srgbClr val="FFFFFF"/>
                </a:solidFill>
                <a:latin typeface="Open Sans Semi-Bold Italics"/>
                <a:ea typeface="Open Sans Semi-Bold Italics"/>
                <a:cs typeface="Open Sans Semi-Bold Italics"/>
                <a:sym typeface="Open Sans Semi-Bold Italics"/>
              </a:rPr>
              <a:t>Egypt Digital Pioneers Initiative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217958" y="474344"/>
            <a:ext cx="7374713" cy="11372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39"/>
              </a:lnSpc>
              <a:spcBef>
                <a:spcPct val="0"/>
              </a:spcBef>
            </a:pPr>
            <a:r>
              <a:rPr lang="en-US" b="true" sz="6599">
                <a:gradFill>
                  <a:gsLst>
                    <a:gs pos="0">
                      <a:srgbClr val="4BDCF6">
                        <a:alpha val="100000"/>
                      </a:srgbClr>
                    </a:gs>
                    <a:gs pos="100000">
                      <a:srgbClr val="FFFFFF">
                        <a:alpha val="100000"/>
                      </a:srgbClr>
                    </a:gs>
                  </a:gsLst>
                  <a:lin ang="0"/>
                </a:gradFill>
                <a:latin typeface="Barlow SemiCondensed Bold"/>
                <a:ea typeface="Barlow SemiCondensed Bold"/>
                <a:cs typeface="Barlow SemiCondensed Bold"/>
                <a:sym typeface="Barlow SemiCondensed Bold"/>
              </a:rPr>
              <a:t>Extent report .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3533CD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88566" y="1884363"/>
            <a:ext cx="15608208" cy="7373937"/>
            <a:chOff x="0" y="0"/>
            <a:chExt cx="3167598" cy="149649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167598" cy="1496499"/>
            </a:xfrm>
            <a:custGeom>
              <a:avLst/>
              <a:gdLst/>
              <a:ahLst/>
              <a:cxnLst/>
              <a:rect r="r" b="b" t="t" l="l"/>
              <a:pathLst>
                <a:path h="1496499" w="3167598">
                  <a:moveTo>
                    <a:pt x="0" y="0"/>
                  </a:moveTo>
                  <a:lnTo>
                    <a:pt x="3167598" y="0"/>
                  </a:lnTo>
                  <a:lnTo>
                    <a:pt x="3167598" y="1496499"/>
                  </a:lnTo>
                  <a:lnTo>
                    <a:pt x="0" y="1496499"/>
                  </a:lnTo>
                  <a:close/>
                </a:path>
              </a:pathLst>
            </a:custGeom>
            <a:blipFill>
              <a:blip r:embed="rId2"/>
              <a:stretch>
                <a:fillRect l="0" t="-9531" r="0" b="-9531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-5400000">
            <a:off x="16692331" y="6681922"/>
            <a:ext cx="1133938" cy="599570"/>
          </a:xfrm>
          <a:custGeom>
            <a:avLst/>
            <a:gdLst/>
            <a:ahLst/>
            <a:cxnLst/>
            <a:rect r="r" b="b" t="t" l="l"/>
            <a:pathLst>
              <a:path h="599570" w="1133938">
                <a:moveTo>
                  <a:pt x="0" y="0"/>
                </a:moveTo>
                <a:lnTo>
                  <a:pt x="1133938" y="0"/>
                </a:lnTo>
                <a:lnTo>
                  <a:pt x="1133938" y="599570"/>
                </a:lnTo>
                <a:lnTo>
                  <a:pt x="0" y="5995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0" y="0"/>
            <a:ext cx="1207000" cy="1109661"/>
          </a:xfrm>
          <a:custGeom>
            <a:avLst/>
            <a:gdLst/>
            <a:ahLst/>
            <a:cxnLst/>
            <a:rect r="r" b="b" t="t" l="l"/>
            <a:pathLst>
              <a:path h="1109661" w="1207000">
                <a:moveTo>
                  <a:pt x="0" y="0"/>
                </a:moveTo>
                <a:lnTo>
                  <a:pt x="1207000" y="0"/>
                </a:lnTo>
                <a:lnTo>
                  <a:pt x="1207000" y="1109661"/>
                </a:lnTo>
                <a:lnTo>
                  <a:pt x="0" y="110966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873073" y="895350"/>
            <a:ext cx="6969238" cy="11372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39"/>
              </a:lnSpc>
              <a:spcBef>
                <a:spcPct val="0"/>
              </a:spcBef>
            </a:pPr>
            <a:r>
              <a:rPr lang="en-US" b="true" sz="6599">
                <a:gradFill>
                  <a:gsLst>
                    <a:gs pos="0">
                      <a:srgbClr val="4BDCF6">
                        <a:alpha val="100000"/>
                      </a:srgbClr>
                    </a:gs>
                    <a:gs pos="100000">
                      <a:srgbClr val="FFFFFF">
                        <a:alpha val="100000"/>
                      </a:srgbClr>
                    </a:gs>
                  </a:gsLst>
                  <a:lin ang="0"/>
                </a:gradFill>
                <a:latin typeface="Barlow SemiCondensed Bold"/>
                <a:ea typeface="Barlow SemiCondensed Bold"/>
                <a:cs typeface="Barlow SemiCondensed Bold"/>
                <a:sym typeface="Barlow SemiCondensed Bold"/>
              </a:rPr>
              <a:t>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3657921" y="9432608"/>
            <a:ext cx="4181158" cy="3155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540"/>
              </a:lnSpc>
            </a:pPr>
            <a:r>
              <a:rPr lang="en-US" b="true" sz="2000" i="true">
                <a:solidFill>
                  <a:srgbClr val="FFFFFF"/>
                </a:solidFill>
                <a:latin typeface="Open Sans Semi-Bold Italics"/>
                <a:ea typeface="Open Sans Semi-Bold Italics"/>
                <a:cs typeface="Open Sans Semi-Bold Italics"/>
                <a:sym typeface="Open Sans Semi-Bold Italics"/>
              </a:rPr>
              <a:t>Egypt Digital Pioneers Initiative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217958" y="474344"/>
            <a:ext cx="7374713" cy="11372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39"/>
              </a:lnSpc>
              <a:spcBef>
                <a:spcPct val="0"/>
              </a:spcBef>
            </a:pPr>
            <a:r>
              <a:rPr lang="en-US" b="true" sz="6599">
                <a:gradFill>
                  <a:gsLst>
                    <a:gs pos="0">
                      <a:srgbClr val="4BDCF6">
                        <a:alpha val="100000"/>
                      </a:srgbClr>
                    </a:gs>
                    <a:gs pos="100000">
                      <a:srgbClr val="FFFFFF">
                        <a:alpha val="100000"/>
                      </a:srgbClr>
                    </a:gs>
                  </a:gsLst>
                  <a:lin ang="0"/>
                </a:gradFill>
                <a:latin typeface="Barlow SemiCondensed Bold"/>
                <a:ea typeface="Barlow SemiCondensed Bold"/>
                <a:cs typeface="Barlow SemiCondensed Bold"/>
                <a:sym typeface="Barlow SemiCondensed Bold"/>
              </a:rPr>
              <a:t>Extent report .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3533CD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52837" y="3103100"/>
            <a:ext cx="8289474" cy="5278092"/>
            <a:chOff x="0" y="0"/>
            <a:chExt cx="2459205" cy="156583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59206" cy="1565831"/>
            </a:xfrm>
            <a:custGeom>
              <a:avLst/>
              <a:gdLst/>
              <a:ahLst/>
              <a:cxnLst/>
              <a:rect r="r" b="b" t="t" l="l"/>
              <a:pathLst>
                <a:path h="1565831" w="2459206">
                  <a:moveTo>
                    <a:pt x="0" y="0"/>
                  </a:moveTo>
                  <a:lnTo>
                    <a:pt x="2459206" y="0"/>
                  </a:lnTo>
                  <a:lnTo>
                    <a:pt x="2459206" y="1565831"/>
                  </a:lnTo>
                  <a:lnTo>
                    <a:pt x="0" y="1565831"/>
                  </a:lnTo>
                  <a:close/>
                </a:path>
              </a:pathLst>
            </a:custGeom>
            <a:blipFill>
              <a:blip r:embed="rId2"/>
              <a:stretch>
                <a:fillRect l="-6098" t="0" r="-6098" b="0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-5400000">
            <a:off x="16692331" y="6681922"/>
            <a:ext cx="1133938" cy="599570"/>
          </a:xfrm>
          <a:custGeom>
            <a:avLst/>
            <a:gdLst/>
            <a:ahLst/>
            <a:cxnLst/>
            <a:rect r="r" b="b" t="t" l="l"/>
            <a:pathLst>
              <a:path h="599570" w="1133938">
                <a:moveTo>
                  <a:pt x="0" y="0"/>
                </a:moveTo>
                <a:lnTo>
                  <a:pt x="1133938" y="0"/>
                </a:lnTo>
                <a:lnTo>
                  <a:pt x="1133938" y="599570"/>
                </a:lnTo>
                <a:lnTo>
                  <a:pt x="0" y="5995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0" y="0"/>
            <a:ext cx="1207000" cy="1109661"/>
          </a:xfrm>
          <a:custGeom>
            <a:avLst/>
            <a:gdLst/>
            <a:ahLst/>
            <a:cxnLst/>
            <a:rect r="r" b="b" t="t" l="l"/>
            <a:pathLst>
              <a:path h="1109661" w="1207000">
                <a:moveTo>
                  <a:pt x="0" y="0"/>
                </a:moveTo>
                <a:lnTo>
                  <a:pt x="1207000" y="0"/>
                </a:lnTo>
                <a:lnTo>
                  <a:pt x="1207000" y="1109661"/>
                </a:lnTo>
                <a:lnTo>
                  <a:pt x="0" y="110966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9144000" y="1318763"/>
            <a:ext cx="8891752" cy="7939537"/>
            <a:chOff x="0" y="0"/>
            <a:chExt cx="2459205" cy="219585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459206" cy="2195850"/>
            </a:xfrm>
            <a:custGeom>
              <a:avLst/>
              <a:gdLst/>
              <a:ahLst/>
              <a:cxnLst/>
              <a:rect r="r" b="b" t="t" l="l"/>
              <a:pathLst>
                <a:path h="2195850" w="2459206">
                  <a:moveTo>
                    <a:pt x="0" y="0"/>
                  </a:moveTo>
                  <a:lnTo>
                    <a:pt x="2459206" y="0"/>
                  </a:lnTo>
                  <a:lnTo>
                    <a:pt x="2459206" y="2195850"/>
                  </a:lnTo>
                  <a:lnTo>
                    <a:pt x="0" y="2195850"/>
                  </a:lnTo>
                  <a:close/>
                </a:path>
              </a:pathLst>
            </a:custGeom>
            <a:blipFill>
              <a:blip r:embed="rId6"/>
              <a:stretch>
                <a:fillRect l="0" t="-6419" r="0" b="-6419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1873073" y="895350"/>
            <a:ext cx="6969238" cy="11372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39"/>
              </a:lnSpc>
              <a:spcBef>
                <a:spcPct val="0"/>
              </a:spcBef>
            </a:pPr>
            <a:r>
              <a:rPr lang="en-US" b="true" sz="6599">
                <a:gradFill>
                  <a:gsLst>
                    <a:gs pos="0">
                      <a:srgbClr val="4BDCF6">
                        <a:alpha val="100000"/>
                      </a:srgbClr>
                    </a:gs>
                    <a:gs pos="100000">
                      <a:srgbClr val="FFFFFF">
                        <a:alpha val="100000"/>
                      </a:srgbClr>
                    </a:gs>
                  </a:gsLst>
                  <a:lin ang="0"/>
                </a:gradFill>
                <a:latin typeface="Barlow SemiCondensed Bold"/>
                <a:ea typeface="Barlow SemiCondensed Bold"/>
                <a:cs typeface="Barlow SemiCondensed Bold"/>
                <a:sym typeface="Barlow SemiCondensed Bold"/>
              </a:rPr>
              <a:t>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657921" y="9432608"/>
            <a:ext cx="4181158" cy="3155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540"/>
              </a:lnSpc>
            </a:pPr>
            <a:r>
              <a:rPr lang="en-US" b="true" sz="2000" i="true">
                <a:solidFill>
                  <a:srgbClr val="FFFFFF"/>
                </a:solidFill>
                <a:latin typeface="Open Sans Semi-Bold Italics"/>
                <a:ea typeface="Open Sans Semi-Bold Italics"/>
                <a:cs typeface="Open Sans Semi-Bold Italics"/>
                <a:sym typeface="Open Sans Semi-Bold Italics"/>
              </a:rPr>
              <a:t>Egypt Digital Pioneers Initiative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03500" y="1397318"/>
            <a:ext cx="7374713" cy="11372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39"/>
              </a:lnSpc>
              <a:spcBef>
                <a:spcPct val="0"/>
              </a:spcBef>
            </a:pPr>
            <a:r>
              <a:rPr lang="en-US" b="true" sz="6599">
                <a:gradFill>
                  <a:gsLst>
                    <a:gs pos="0">
                      <a:srgbClr val="4BDCF6">
                        <a:alpha val="100000"/>
                      </a:srgbClr>
                    </a:gs>
                    <a:gs pos="100000">
                      <a:srgbClr val="FFFFFF">
                        <a:alpha val="100000"/>
                      </a:srgbClr>
                    </a:gs>
                  </a:gsLst>
                  <a:lin ang="0"/>
                </a:gradFill>
                <a:latin typeface="Barlow SemiCondensed Bold"/>
                <a:ea typeface="Barlow SemiCondensed Bold"/>
                <a:cs typeface="Barlow SemiCondensed Bold"/>
                <a:sym typeface="Barlow SemiCondensed Bold"/>
              </a:rPr>
              <a:t>Scripts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3533CD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52837" y="3103100"/>
            <a:ext cx="8289474" cy="5278092"/>
            <a:chOff x="0" y="0"/>
            <a:chExt cx="2459205" cy="156583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59206" cy="1565831"/>
            </a:xfrm>
            <a:custGeom>
              <a:avLst/>
              <a:gdLst/>
              <a:ahLst/>
              <a:cxnLst/>
              <a:rect r="r" b="b" t="t" l="l"/>
              <a:pathLst>
                <a:path h="1565831" w="2459206">
                  <a:moveTo>
                    <a:pt x="0" y="0"/>
                  </a:moveTo>
                  <a:lnTo>
                    <a:pt x="2459206" y="0"/>
                  </a:lnTo>
                  <a:lnTo>
                    <a:pt x="2459206" y="1565831"/>
                  </a:lnTo>
                  <a:lnTo>
                    <a:pt x="0" y="1565831"/>
                  </a:lnTo>
                  <a:close/>
                </a:path>
              </a:pathLst>
            </a:custGeom>
            <a:blipFill>
              <a:blip r:embed="rId2"/>
              <a:stretch>
                <a:fillRect l="0" t="-11054" r="0" b="-11054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-5400000">
            <a:off x="16692331" y="6681922"/>
            <a:ext cx="1133938" cy="599570"/>
          </a:xfrm>
          <a:custGeom>
            <a:avLst/>
            <a:gdLst/>
            <a:ahLst/>
            <a:cxnLst/>
            <a:rect r="r" b="b" t="t" l="l"/>
            <a:pathLst>
              <a:path h="599570" w="1133938">
                <a:moveTo>
                  <a:pt x="0" y="0"/>
                </a:moveTo>
                <a:lnTo>
                  <a:pt x="1133938" y="0"/>
                </a:lnTo>
                <a:lnTo>
                  <a:pt x="1133938" y="599570"/>
                </a:lnTo>
                <a:lnTo>
                  <a:pt x="0" y="5995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0" y="0"/>
            <a:ext cx="1207000" cy="1109661"/>
          </a:xfrm>
          <a:custGeom>
            <a:avLst/>
            <a:gdLst/>
            <a:ahLst/>
            <a:cxnLst/>
            <a:rect r="r" b="b" t="t" l="l"/>
            <a:pathLst>
              <a:path h="1109661" w="1207000">
                <a:moveTo>
                  <a:pt x="0" y="0"/>
                </a:moveTo>
                <a:lnTo>
                  <a:pt x="1207000" y="0"/>
                </a:lnTo>
                <a:lnTo>
                  <a:pt x="1207000" y="1109661"/>
                </a:lnTo>
                <a:lnTo>
                  <a:pt x="0" y="110966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9144000" y="554831"/>
            <a:ext cx="8891752" cy="9045099"/>
            <a:chOff x="0" y="0"/>
            <a:chExt cx="2459205" cy="250161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459206" cy="2501617"/>
            </a:xfrm>
            <a:custGeom>
              <a:avLst/>
              <a:gdLst/>
              <a:ahLst/>
              <a:cxnLst/>
              <a:rect r="r" b="b" t="t" l="l"/>
              <a:pathLst>
                <a:path h="2501617" w="2459206">
                  <a:moveTo>
                    <a:pt x="0" y="0"/>
                  </a:moveTo>
                  <a:lnTo>
                    <a:pt x="2459206" y="0"/>
                  </a:lnTo>
                  <a:lnTo>
                    <a:pt x="2459206" y="2501617"/>
                  </a:lnTo>
                  <a:lnTo>
                    <a:pt x="0" y="2501617"/>
                  </a:lnTo>
                  <a:close/>
                </a:path>
              </a:pathLst>
            </a:custGeom>
            <a:blipFill>
              <a:blip r:embed="rId6"/>
              <a:stretch>
                <a:fillRect l="0" t="-12119" r="0" b="-12119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1873073" y="895350"/>
            <a:ext cx="6969238" cy="11372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39"/>
              </a:lnSpc>
              <a:spcBef>
                <a:spcPct val="0"/>
              </a:spcBef>
            </a:pPr>
            <a:r>
              <a:rPr lang="en-US" b="true" sz="6599">
                <a:gradFill>
                  <a:gsLst>
                    <a:gs pos="0">
                      <a:srgbClr val="4BDCF6">
                        <a:alpha val="100000"/>
                      </a:srgbClr>
                    </a:gs>
                    <a:gs pos="100000">
                      <a:srgbClr val="FFFFFF">
                        <a:alpha val="100000"/>
                      </a:srgbClr>
                    </a:gs>
                  </a:gsLst>
                  <a:lin ang="0"/>
                </a:gradFill>
                <a:latin typeface="Barlow SemiCondensed Bold"/>
                <a:ea typeface="Barlow SemiCondensed Bold"/>
                <a:cs typeface="Barlow SemiCondensed Bold"/>
                <a:sym typeface="Barlow SemiCondensed Bold"/>
              </a:rPr>
              <a:t>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854594" y="9786854"/>
            <a:ext cx="4181158" cy="3155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540"/>
              </a:lnSpc>
            </a:pPr>
            <a:r>
              <a:rPr lang="en-US" b="true" sz="2000" i="true">
                <a:solidFill>
                  <a:srgbClr val="FFFFFF"/>
                </a:solidFill>
                <a:latin typeface="Open Sans Semi-Bold Italics"/>
                <a:ea typeface="Open Sans Semi-Bold Italics"/>
                <a:cs typeface="Open Sans Semi-Bold Italics"/>
                <a:sym typeface="Open Sans Semi-Bold Italics"/>
              </a:rPr>
              <a:t>Egypt Digital Pioneers Initiative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03500" y="1397318"/>
            <a:ext cx="7374713" cy="11372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39"/>
              </a:lnSpc>
              <a:spcBef>
                <a:spcPct val="0"/>
              </a:spcBef>
            </a:pPr>
            <a:r>
              <a:rPr lang="en-US" b="true" sz="6599">
                <a:gradFill>
                  <a:gsLst>
                    <a:gs pos="0">
                      <a:srgbClr val="4BDCF6">
                        <a:alpha val="100000"/>
                      </a:srgbClr>
                    </a:gs>
                    <a:gs pos="100000">
                      <a:srgbClr val="FFFFFF">
                        <a:alpha val="100000"/>
                      </a:srgbClr>
                    </a:gs>
                  </a:gsLst>
                  <a:lin ang="0"/>
                </a:gradFill>
                <a:latin typeface="Barlow SemiCondensed Bold"/>
                <a:ea typeface="Barlow SemiCondensed Bold"/>
                <a:cs typeface="Barlow SemiCondensed Bold"/>
                <a:sym typeface="Barlow SemiCondensed Bold"/>
              </a:rPr>
              <a:t>Scripts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3533CD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03500" y="2953703"/>
            <a:ext cx="8289474" cy="6304597"/>
            <a:chOff x="0" y="0"/>
            <a:chExt cx="2459205" cy="187036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59206" cy="1870360"/>
            </a:xfrm>
            <a:custGeom>
              <a:avLst/>
              <a:gdLst/>
              <a:ahLst/>
              <a:cxnLst/>
              <a:rect r="r" b="b" t="t" l="l"/>
              <a:pathLst>
                <a:path h="1870360" w="2459206">
                  <a:moveTo>
                    <a:pt x="0" y="0"/>
                  </a:moveTo>
                  <a:lnTo>
                    <a:pt x="2459206" y="0"/>
                  </a:lnTo>
                  <a:lnTo>
                    <a:pt x="2459206" y="1870360"/>
                  </a:lnTo>
                  <a:lnTo>
                    <a:pt x="0" y="1870360"/>
                  </a:lnTo>
                  <a:close/>
                </a:path>
              </a:pathLst>
            </a:custGeom>
            <a:blipFill>
              <a:blip r:embed="rId2"/>
              <a:stretch>
                <a:fillRect l="0" t="-10400" r="0" b="-31743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-5400000">
            <a:off x="16692331" y="6681922"/>
            <a:ext cx="1133938" cy="599570"/>
          </a:xfrm>
          <a:custGeom>
            <a:avLst/>
            <a:gdLst/>
            <a:ahLst/>
            <a:cxnLst/>
            <a:rect r="r" b="b" t="t" l="l"/>
            <a:pathLst>
              <a:path h="599570" w="1133938">
                <a:moveTo>
                  <a:pt x="0" y="0"/>
                </a:moveTo>
                <a:lnTo>
                  <a:pt x="1133938" y="0"/>
                </a:lnTo>
                <a:lnTo>
                  <a:pt x="1133938" y="599570"/>
                </a:lnTo>
                <a:lnTo>
                  <a:pt x="0" y="5995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0" y="0"/>
            <a:ext cx="1207000" cy="1109661"/>
          </a:xfrm>
          <a:custGeom>
            <a:avLst/>
            <a:gdLst/>
            <a:ahLst/>
            <a:cxnLst/>
            <a:rect r="r" b="b" t="t" l="l"/>
            <a:pathLst>
              <a:path h="1109661" w="1207000">
                <a:moveTo>
                  <a:pt x="0" y="0"/>
                </a:moveTo>
                <a:lnTo>
                  <a:pt x="1207000" y="0"/>
                </a:lnTo>
                <a:lnTo>
                  <a:pt x="1207000" y="1109661"/>
                </a:lnTo>
                <a:lnTo>
                  <a:pt x="0" y="110966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9144000" y="554831"/>
            <a:ext cx="8891752" cy="9045099"/>
            <a:chOff x="0" y="0"/>
            <a:chExt cx="2459205" cy="250161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459206" cy="2501617"/>
            </a:xfrm>
            <a:custGeom>
              <a:avLst/>
              <a:gdLst/>
              <a:ahLst/>
              <a:cxnLst/>
              <a:rect r="r" b="b" t="t" l="l"/>
              <a:pathLst>
                <a:path h="2501617" w="2459206">
                  <a:moveTo>
                    <a:pt x="0" y="0"/>
                  </a:moveTo>
                  <a:lnTo>
                    <a:pt x="2459206" y="0"/>
                  </a:lnTo>
                  <a:lnTo>
                    <a:pt x="2459206" y="2501617"/>
                  </a:lnTo>
                  <a:lnTo>
                    <a:pt x="0" y="2501617"/>
                  </a:lnTo>
                  <a:close/>
                </a:path>
              </a:pathLst>
            </a:custGeom>
            <a:blipFill>
              <a:blip r:embed="rId6"/>
              <a:stretch>
                <a:fillRect l="-1182" t="0" r="-1182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1873073" y="895350"/>
            <a:ext cx="6969238" cy="11372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39"/>
              </a:lnSpc>
              <a:spcBef>
                <a:spcPct val="0"/>
              </a:spcBef>
            </a:pPr>
            <a:r>
              <a:rPr lang="en-US" b="true" sz="6599">
                <a:gradFill>
                  <a:gsLst>
                    <a:gs pos="0">
                      <a:srgbClr val="4BDCF6">
                        <a:alpha val="100000"/>
                      </a:srgbClr>
                    </a:gs>
                    <a:gs pos="100000">
                      <a:srgbClr val="FFFFFF">
                        <a:alpha val="100000"/>
                      </a:srgbClr>
                    </a:gs>
                  </a:gsLst>
                  <a:lin ang="0"/>
                </a:gradFill>
                <a:latin typeface="Barlow SemiCondensed Bold"/>
                <a:ea typeface="Barlow SemiCondensed Bold"/>
                <a:cs typeface="Barlow SemiCondensed Bold"/>
                <a:sym typeface="Barlow SemiCondensed Bold"/>
              </a:rPr>
              <a:t>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854594" y="9786854"/>
            <a:ext cx="4181158" cy="3155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540"/>
              </a:lnSpc>
            </a:pPr>
            <a:r>
              <a:rPr lang="en-US" b="true" sz="2000" i="true">
                <a:solidFill>
                  <a:srgbClr val="FFFFFF"/>
                </a:solidFill>
                <a:latin typeface="Open Sans Semi-Bold Italics"/>
                <a:ea typeface="Open Sans Semi-Bold Italics"/>
                <a:cs typeface="Open Sans Semi-Bold Italics"/>
                <a:sym typeface="Open Sans Semi-Bold Italics"/>
              </a:rPr>
              <a:t>Egypt Digital Pioneers Initiative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03500" y="1397318"/>
            <a:ext cx="7374713" cy="11372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39"/>
              </a:lnSpc>
              <a:spcBef>
                <a:spcPct val="0"/>
              </a:spcBef>
            </a:pPr>
            <a:r>
              <a:rPr lang="en-US" b="true" sz="6599">
                <a:gradFill>
                  <a:gsLst>
                    <a:gs pos="0">
                      <a:srgbClr val="4BDCF6">
                        <a:alpha val="100000"/>
                      </a:srgbClr>
                    </a:gs>
                    <a:gs pos="100000">
                      <a:srgbClr val="FFFFFF">
                        <a:alpha val="100000"/>
                      </a:srgbClr>
                    </a:gs>
                  </a:gsLst>
                  <a:lin ang="0"/>
                </a:gradFill>
                <a:latin typeface="Barlow SemiCondensed Bold"/>
                <a:ea typeface="Barlow SemiCondensed Bold"/>
                <a:cs typeface="Barlow SemiCondensed Bold"/>
                <a:sym typeface="Barlow SemiCondensed Bold"/>
              </a:rPr>
              <a:t>Scripts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3533CD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6225186" y="861402"/>
            <a:ext cx="1224614" cy="3155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40"/>
              </a:lnSpc>
            </a:pPr>
            <a:r>
              <a:rPr lang="en-US" sz="2000" b="true">
                <a:solidFill>
                  <a:srgbClr val="FFFFFF"/>
                </a:solidFill>
                <a:latin typeface="Open Sans Semi-Bold"/>
                <a:ea typeface="Open Sans Semi-Bold"/>
                <a:cs typeface="Open Sans Semi-Bold"/>
                <a:sym typeface="Open Sans Semi-Bold"/>
              </a:rPr>
              <a:t>Home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4114917" y="861402"/>
            <a:ext cx="1455289" cy="3155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40"/>
              </a:lnSpc>
            </a:pPr>
            <a:r>
              <a:rPr lang="en-US" sz="2000" b="true">
                <a:solidFill>
                  <a:srgbClr val="FFFFFF"/>
                </a:solidFill>
                <a:latin typeface="Open Sans Semi-Bold"/>
                <a:ea typeface="Open Sans Semi-Bold"/>
                <a:cs typeface="Open Sans Semi-Bold"/>
                <a:sym typeface="Open Sans Semi-Bold"/>
              </a:rPr>
              <a:t>Contact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2002403" y="861402"/>
            <a:ext cx="1455289" cy="3155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40"/>
              </a:lnSpc>
            </a:pPr>
            <a:r>
              <a:rPr lang="en-US" sz="2000" b="true">
                <a:solidFill>
                  <a:srgbClr val="FFFFFF"/>
                </a:solidFill>
                <a:latin typeface="Open Sans Semi-Bold"/>
                <a:ea typeface="Open Sans Semi-Bold"/>
                <a:cs typeface="Open Sans Semi-Bold"/>
                <a:sym typeface="Open Sans Semi-Bold"/>
              </a:rPr>
              <a:t>About Us</a:t>
            </a:r>
          </a:p>
        </p:txBody>
      </p:sp>
      <p:grpSp>
        <p:nvGrpSpPr>
          <p:cNvPr name="Group 5" id="5"/>
          <p:cNvGrpSpPr/>
          <p:nvPr/>
        </p:nvGrpSpPr>
        <p:grpSpPr>
          <a:xfrm rot="5400000">
            <a:off x="7271770" y="-729230"/>
            <a:ext cx="10287000" cy="11745461"/>
            <a:chOff x="0" y="0"/>
            <a:chExt cx="2709333" cy="309345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709333" cy="3093455"/>
            </a:xfrm>
            <a:custGeom>
              <a:avLst/>
              <a:gdLst/>
              <a:ahLst/>
              <a:cxnLst/>
              <a:rect r="r" b="b" t="t" l="l"/>
              <a:pathLst>
                <a:path h="3093455" w="2709333">
                  <a:moveTo>
                    <a:pt x="0" y="0"/>
                  </a:moveTo>
                  <a:lnTo>
                    <a:pt x="2709333" y="0"/>
                  </a:lnTo>
                  <a:lnTo>
                    <a:pt x="2709333" y="3093455"/>
                  </a:lnTo>
                  <a:lnTo>
                    <a:pt x="0" y="3093455"/>
                  </a:lnTo>
                  <a:close/>
                </a:path>
              </a:pathLst>
            </a:custGeom>
            <a:gradFill rotWithShape="true">
              <a:gsLst>
                <a:gs pos="0">
                  <a:srgbClr val="4BDCF6">
                    <a:alpha val="28090"/>
                  </a:srgbClr>
                </a:gs>
                <a:gs pos="100000">
                  <a:srgbClr val="FFFFFF">
                    <a:alpha val="2650"/>
                  </a:srgbClr>
                </a:gs>
              </a:gsLst>
              <a:lin ang="540000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66675"/>
              <a:ext cx="2709333" cy="31601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60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577382" y="1881279"/>
            <a:ext cx="12801696" cy="26646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0574"/>
              </a:lnSpc>
            </a:pPr>
            <a:r>
              <a:rPr lang="en-US" b="true" sz="18704">
                <a:solidFill>
                  <a:srgbClr val="FFFFFF"/>
                </a:solidFill>
                <a:latin typeface="Barlow SemiCondensed Bold"/>
                <a:ea typeface="Barlow SemiCondensed Bold"/>
                <a:cs typeface="Barlow SemiCondensed Bold"/>
                <a:sym typeface="Barlow SemiCondensed Bold"/>
              </a:rPr>
              <a:t>THANK YOU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567844" y="5069208"/>
            <a:ext cx="10346090" cy="3487772"/>
            <a:chOff x="0" y="0"/>
            <a:chExt cx="2407108" cy="81146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407108" cy="811460"/>
            </a:xfrm>
            <a:custGeom>
              <a:avLst/>
              <a:gdLst/>
              <a:ahLst/>
              <a:cxnLst/>
              <a:rect r="r" b="b" t="t" l="l"/>
              <a:pathLst>
                <a:path h="811460" w="2407108">
                  <a:moveTo>
                    <a:pt x="0" y="0"/>
                  </a:moveTo>
                  <a:lnTo>
                    <a:pt x="2407108" y="0"/>
                  </a:lnTo>
                  <a:lnTo>
                    <a:pt x="2407108" y="811460"/>
                  </a:lnTo>
                  <a:lnTo>
                    <a:pt x="0" y="811460"/>
                  </a:lnTo>
                  <a:close/>
                </a:path>
              </a:pathLst>
            </a:custGeom>
            <a:blipFill>
              <a:blip r:embed="rId2"/>
              <a:stretch>
                <a:fillRect l="0" t="-48817" r="0" b="-48817"/>
              </a:stretch>
            </a:blipFill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4664998" y="577427"/>
            <a:ext cx="1133938" cy="599570"/>
          </a:xfrm>
          <a:custGeom>
            <a:avLst/>
            <a:gdLst/>
            <a:ahLst/>
            <a:cxnLst/>
            <a:rect r="r" b="b" t="t" l="l"/>
            <a:pathLst>
              <a:path h="599570" w="1133938">
                <a:moveTo>
                  <a:pt x="0" y="0"/>
                </a:moveTo>
                <a:lnTo>
                  <a:pt x="1133938" y="0"/>
                </a:lnTo>
                <a:lnTo>
                  <a:pt x="1133938" y="599570"/>
                </a:lnTo>
                <a:lnTo>
                  <a:pt x="0" y="5995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7154062" y="7901877"/>
            <a:ext cx="1133938" cy="599570"/>
          </a:xfrm>
          <a:custGeom>
            <a:avLst/>
            <a:gdLst/>
            <a:ahLst/>
            <a:cxnLst/>
            <a:rect r="r" b="b" t="t" l="l"/>
            <a:pathLst>
              <a:path h="599570" w="1133938">
                <a:moveTo>
                  <a:pt x="0" y="0"/>
                </a:moveTo>
                <a:lnTo>
                  <a:pt x="1133938" y="0"/>
                </a:lnTo>
                <a:lnTo>
                  <a:pt x="1133938" y="599570"/>
                </a:lnTo>
                <a:lnTo>
                  <a:pt x="0" y="5995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3" id="13"/>
          <p:cNvSpPr/>
          <p:nvPr/>
        </p:nvSpPr>
        <p:spPr>
          <a:xfrm>
            <a:off x="1567844" y="2744679"/>
            <a:ext cx="1541854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4" id="14"/>
          <p:cNvGrpSpPr/>
          <p:nvPr/>
        </p:nvGrpSpPr>
        <p:grpSpPr>
          <a:xfrm rot="-10800000">
            <a:off x="1567844" y="6408796"/>
            <a:ext cx="10346090" cy="2148184"/>
            <a:chOff x="0" y="0"/>
            <a:chExt cx="2724896" cy="565777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724896" cy="565777"/>
            </a:xfrm>
            <a:custGeom>
              <a:avLst/>
              <a:gdLst/>
              <a:ahLst/>
              <a:cxnLst/>
              <a:rect r="r" b="b" t="t" l="l"/>
              <a:pathLst>
                <a:path h="565777" w="2724896">
                  <a:moveTo>
                    <a:pt x="0" y="0"/>
                  </a:moveTo>
                  <a:lnTo>
                    <a:pt x="2724896" y="0"/>
                  </a:lnTo>
                  <a:lnTo>
                    <a:pt x="2724896" y="565777"/>
                  </a:lnTo>
                  <a:lnTo>
                    <a:pt x="0" y="565777"/>
                  </a:lnTo>
                  <a:close/>
                </a:path>
              </a:pathLst>
            </a:custGeom>
            <a:gradFill rotWithShape="true">
              <a:gsLst>
                <a:gs pos="0">
                  <a:srgbClr val="4BDCF6">
                    <a:alpha val="53000"/>
                  </a:srgbClr>
                </a:gs>
                <a:gs pos="100000">
                  <a:srgbClr val="FFFFFF">
                    <a:alpha val="5000"/>
                  </a:srgbClr>
                </a:gs>
              </a:gsLst>
              <a:lin ang="5400000"/>
            </a:gra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66675"/>
              <a:ext cx="2724896" cy="6324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60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0" y="0"/>
            <a:ext cx="1207000" cy="1109661"/>
          </a:xfrm>
          <a:custGeom>
            <a:avLst/>
            <a:gdLst/>
            <a:ahLst/>
            <a:cxnLst/>
            <a:rect r="r" b="b" t="t" l="l"/>
            <a:pathLst>
              <a:path h="1109661" w="1207000">
                <a:moveTo>
                  <a:pt x="0" y="0"/>
                </a:moveTo>
                <a:lnTo>
                  <a:pt x="1207000" y="0"/>
                </a:lnTo>
                <a:lnTo>
                  <a:pt x="1207000" y="1109661"/>
                </a:lnTo>
                <a:lnTo>
                  <a:pt x="0" y="110966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3854594" y="9786854"/>
            <a:ext cx="4181158" cy="3155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540"/>
              </a:lnSpc>
            </a:pPr>
            <a:r>
              <a:rPr lang="en-US" b="true" sz="2000" i="true">
                <a:solidFill>
                  <a:srgbClr val="FFFFFF"/>
                </a:solidFill>
                <a:latin typeface="Open Sans Semi-Bold Italics"/>
                <a:ea typeface="Open Sans Semi-Bold Italics"/>
                <a:cs typeface="Open Sans Semi-Bold Italics"/>
                <a:sym typeface="Open Sans Semi-Bold Italics"/>
              </a:rPr>
              <a:t>Egypt Digital Pioneers Initiative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3533CD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268165" y="6108294"/>
            <a:ext cx="6259566" cy="2582732"/>
            <a:chOff x="0" y="0"/>
            <a:chExt cx="1585490" cy="65418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585490" cy="654182"/>
            </a:xfrm>
            <a:custGeom>
              <a:avLst/>
              <a:gdLst/>
              <a:ahLst/>
              <a:cxnLst/>
              <a:rect r="r" b="b" t="t" l="l"/>
              <a:pathLst>
                <a:path h="654182" w="1585490">
                  <a:moveTo>
                    <a:pt x="0" y="0"/>
                  </a:moveTo>
                  <a:lnTo>
                    <a:pt x="1585490" y="0"/>
                  </a:lnTo>
                  <a:lnTo>
                    <a:pt x="1585490" y="654182"/>
                  </a:lnTo>
                  <a:lnTo>
                    <a:pt x="0" y="654182"/>
                  </a:lnTo>
                  <a:close/>
                </a:path>
              </a:pathLst>
            </a:custGeom>
            <a:blipFill>
              <a:blip r:embed="rId2"/>
              <a:stretch>
                <a:fillRect l="0" t="-49930" r="0" b="-70316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9522021" y="5783762"/>
            <a:ext cx="275453" cy="275453"/>
            <a:chOff x="0" y="0"/>
            <a:chExt cx="573658" cy="57365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73658" cy="573658"/>
            </a:xfrm>
            <a:custGeom>
              <a:avLst/>
              <a:gdLst/>
              <a:ahLst/>
              <a:cxnLst/>
              <a:rect r="r" b="b" t="t" l="l"/>
              <a:pathLst>
                <a:path h="573658" w="573658">
                  <a:moveTo>
                    <a:pt x="0" y="0"/>
                  </a:moveTo>
                  <a:lnTo>
                    <a:pt x="573658" y="0"/>
                  </a:lnTo>
                  <a:lnTo>
                    <a:pt x="573658" y="573658"/>
                  </a:lnTo>
                  <a:lnTo>
                    <a:pt x="0" y="573658"/>
                  </a:lnTo>
                  <a:close/>
                </a:path>
              </a:pathLst>
            </a:custGeom>
            <a:solidFill>
              <a:srgbClr val="4BDCF6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573658" cy="6117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-5400000">
            <a:off x="461731" y="5898282"/>
            <a:ext cx="1133938" cy="599570"/>
          </a:xfrm>
          <a:custGeom>
            <a:avLst/>
            <a:gdLst/>
            <a:ahLst/>
            <a:cxnLst/>
            <a:rect r="r" b="b" t="t" l="l"/>
            <a:pathLst>
              <a:path h="599570" w="1133938">
                <a:moveTo>
                  <a:pt x="0" y="0"/>
                </a:moveTo>
                <a:lnTo>
                  <a:pt x="1133938" y="0"/>
                </a:lnTo>
                <a:lnTo>
                  <a:pt x="1133938" y="599570"/>
                </a:lnTo>
                <a:lnTo>
                  <a:pt x="0" y="5995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7459528" y="2653165"/>
            <a:ext cx="1133938" cy="599570"/>
          </a:xfrm>
          <a:custGeom>
            <a:avLst/>
            <a:gdLst/>
            <a:ahLst/>
            <a:cxnLst/>
            <a:rect r="r" b="b" t="t" l="l"/>
            <a:pathLst>
              <a:path h="599570" w="1133938">
                <a:moveTo>
                  <a:pt x="0" y="0"/>
                </a:moveTo>
                <a:lnTo>
                  <a:pt x="1133939" y="0"/>
                </a:lnTo>
                <a:lnTo>
                  <a:pt x="1133939" y="599570"/>
                </a:lnTo>
                <a:lnTo>
                  <a:pt x="0" y="5995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-10800000">
            <a:off x="2268165" y="7137607"/>
            <a:ext cx="6259566" cy="1553419"/>
            <a:chOff x="0" y="0"/>
            <a:chExt cx="1648610" cy="409131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648610" cy="409131"/>
            </a:xfrm>
            <a:custGeom>
              <a:avLst/>
              <a:gdLst/>
              <a:ahLst/>
              <a:cxnLst/>
              <a:rect r="r" b="b" t="t" l="l"/>
              <a:pathLst>
                <a:path h="409131" w="1648610">
                  <a:moveTo>
                    <a:pt x="0" y="0"/>
                  </a:moveTo>
                  <a:lnTo>
                    <a:pt x="1648610" y="0"/>
                  </a:lnTo>
                  <a:lnTo>
                    <a:pt x="1648610" y="409131"/>
                  </a:lnTo>
                  <a:lnTo>
                    <a:pt x="0" y="409131"/>
                  </a:lnTo>
                  <a:close/>
                </a:path>
              </a:pathLst>
            </a:custGeom>
            <a:gradFill rotWithShape="true">
              <a:gsLst>
                <a:gs pos="0">
                  <a:srgbClr val="4BDCF6">
                    <a:alpha val="82000"/>
                  </a:srgbClr>
                </a:gs>
                <a:gs pos="100000">
                  <a:srgbClr val="FFFFFF">
                    <a:alpha val="5000"/>
                  </a:srgbClr>
                </a:gs>
              </a:gsLst>
              <a:lin ang="5400000"/>
            </a:gra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66675"/>
              <a:ext cx="1648610" cy="4758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60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0" y="0"/>
            <a:ext cx="1167063" cy="1072945"/>
          </a:xfrm>
          <a:custGeom>
            <a:avLst/>
            <a:gdLst/>
            <a:ahLst/>
            <a:cxnLst/>
            <a:rect r="r" b="b" t="t" l="l"/>
            <a:pathLst>
              <a:path h="1072945" w="1167063">
                <a:moveTo>
                  <a:pt x="0" y="0"/>
                </a:moveTo>
                <a:lnTo>
                  <a:pt x="1167063" y="0"/>
                </a:lnTo>
                <a:lnTo>
                  <a:pt x="1167063" y="1072945"/>
                </a:lnTo>
                <a:lnTo>
                  <a:pt x="0" y="107294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10058925" y="2969866"/>
            <a:ext cx="234009" cy="234009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2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0058925" y="3693666"/>
            <a:ext cx="234009" cy="234009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2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0058925" y="4644113"/>
            <a:ext cx="234009" cy="234009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2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0058925" y="6440127"/>
            <a:ext cx="234009" cy="234009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2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9522021" y="2358879"/>
            <a:ext cx="275453" cy="275453"/>
            <a:chOff x="0" y="0"/>
            <a:chExt cx="573658" cy="573658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573658" cy="573658"/>
            </a:xfrm>
            <a:custGeom>
              <a:avLst/>
              <a:gdLst/>
              <a:ahLst/>
              <a:cxnLst/>
              <a:rect r="r" b="b" t="t" l="l"/>
              <a:pathLst>
                <a:path h="573658" w="573658">
                  <a:moveTo>
                    <a:pt x="0" y="0"/>
                  </a:moveTo>
                  <a:lnTo>
                    <a:pt x="573658" y="0"/>
                  </a:lnTo>
                  <a:lnTo>
                    <a:pt x="573658" y="573658"/>
                  </a:lnTo>
                  <a:lnTo>
                    <a:pt x="0" y="573658"/>
                  </a:lnTo>
                  <a:close/>
                </a:path>
              </a:pathLst>
            </a:custGeom>
            <a:solidFill>
              <a:srgbClr val="4BDCF6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38100"/>
              <a:ext cx="573658" cy="6117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10058925" y="7419791"/>
            <a:ext cx="234009" cy="234009"/>
            <a:chOff x="0" y="0"/>
            <a:chExt cx="812800" cy="81280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2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10058925" y="8328442"/>
            <a:ext cx="234009" cy="234009"/>
            <a:chOff x="0" y="0"/>
            <a:chExt cx="812800" cy="812800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26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34" id="34"/>
          <p:cNvSpPr txBox="true"/>
          <p:nvPr/>
        </p:nvSpPr>
        <p:spPr>
          <a:xfrm rot="0">
            <a:off x="13657921" y="9432608"/>
            <a:ext cx="4181158" cy="3155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540"/>
              </a:lnSpc>
            </a:pPr>
            <a:r>
              <a:rPr lang="en-US" b="true" sz="2000" i="true">
                <a:solidFill>
                  <a:srgbClr val="FFFFFF"/>
                </a:solidFill>
                <a:latin typeface="Open Sans Semi-Bold Italics"/>
                <a:ea typeface="Open Sans Semi-Bold Italics"/>
                <a:cs typeface="Open Sans Semi-Bold Italics"/>
                <a:sym typeface="Open Sans Semi-Bold Italics"/>
              </a:rPr>
              <a:t>Egypt Digital Pioneers Initiative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2268165" y="1832581"/>
            <a:ext cx="6398634" cy="11372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39"/>
              </a:lnSpc>
              <a:spcBef>
                <a:spcPct val="0"/>
              </a:spcBef>
            </a:pPr>
            <a:r>
              <a:rPr lang="en-US" b="true" sz="6599">
                <a:gradFill>
                  <a:gsLst>
                    <a:gs pos="0">
                      <a:srgbClr val="4BDCF6">
                        <a:alpha val="100000"/>
                      </a:srgbClr>
                    </a:gs>
                    <a:gs pos="100000">
                      <a:srgbClr val="FFFFFF">
                        <a:alpha val="100000"/>
                      </a:srgbClr>
                    </a:gs>
                  </a:gsLst>
                  <a:lin ang="0"/>
                </a:gradFill>
                <a:latin typeface="Barlow SemiCondensed Bold"/>
                <a:ea typeface="Barlow SemiCondensed Bold"/>
                <a:cs typeface="Barlow SemiCondensed Bold"/>
                <a:sym typeface="Barlow SemiCondensed Bold"/>
              </a:rPr>
              <a:t>Software Testing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2268165" y="2819600"/>
            <a:ext cx="5381224" cy="11372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239"/>
              </a:lnSpc>
              <a:spcBef>
                <a:spcPct val="0"/>
              </a:spcBef>
            </a:pPr>
            <a:r>
              <a:rPr lang="en-US" b="true" sz="6599">
                <a:solidFill>
                  <a:srgbClr val="FFFFFF"/>
                </a:solidFill>
                <a:latin typeface="Barlow SemiCondensed Bold"/>
                <a:ea typeface="Barlow SemiCondensed Bold"/>
                <a:cs typeface="Barlow SemiCondensed Bold"/>
                <a:sym typeface="Barlow SemiCondensed Bold"/>
              </a:rPr>
              <a:t>Objectives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2268165" y="4386468"/>
            <a:ext cx="6243066" cy="701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</a:t>
            </a:r>
            <a:r>
              <a:rPr lang="en-US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oftware testing is a strategic tool to ensure quality and boost user confidence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0058925" y="2315283"/>
            <a:ext cx="5572491" cy="3423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4"/>
              </a:lnSpc>
            </a:pPr>
            <a:r>
              <a:rPr lang="en-US" sz="2200" b="true">
                <a:solidFill>
                  <a:srgbClr val="FFFFFF"/>
                </a:solidFill>
                <a:latin typeface="Barlow SemiCondensed Bold"/>
                <a:ea typeface="Barlow SemiCondensed Bold"/>
                <a:cs typeface="Barlow SemiCondensed Bold"/>
                <a:sym typeface="Barlow SemiCondensed Bold"/>
              </a:rPr>
              <a:t>Technical Objective – Verification &amp; QC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0058925" y="5716823"/>
            <a:ext cx="5572491" cy="3423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4"/>
              </a:lnSpc>
            </a:pPr>
            <a:r>
              <a:rPr lang="en-US" sz="2200" b="true">
                <a:solidFill>
                  <a:srgbClr val="FFFFFF"/>
                </a:solidFill>
                <a:latin typeface="Barlow SemiCondensed Bold"/>
                <a:ea typeface="Barlow SemiCondensed Bold"/>
                <a:cs typeface="Barlow SemiCondensed Bold"/>
                <a:sym typeface="Barlow SemiCondensed Bold"/>
              </a:rPr>
              <a:t>Strategic Objective – Confidence &amp; User Needs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0671446" y="2914850"/>
            <a:ext cx="5572491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Ea</a:t>
            </a:r>
            <a:r>
              <a:rPr lang="en-US" sz="21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rly detection of defects to reduce costs.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0671446" y="3655566"/>
            <a:ext cx="5572491" cy="763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Ensu</a:t>
            </a:r>
            <a:r>
              <a:rPr lang="en-US" sz="21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ring the software complies with all requirements and specifications.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10671446" y="4553503"/>
            <a:ext cx="5572491" cy="763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Identify</a:t>
            </a:r>
            <a:r>
              <a:rPr lang="en-US" sz="21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ing and correcting errors, supporting product release decisions.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10517428" y="6374337"/>
            <a:ext cx="5726510" cy="763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Bui</a:t>
            </a:r>
            <a:r>
              <a:rPr lang="en-US" sz="21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lding trust in product quality and preventing failures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10517428" y="7381691"/>
            <a:ext cx="5572491" cy="763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Rep</a:t>
            </a:r>
            <a:r>
              <a:rPr lang="en-US" sz="21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resenting the user’s voice to ensure usability.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10517428" y="8290342"/>
            <a:ext cx="5572491" cy="763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</a:t>
            </a:r>
            <a:r>
              <a:rPr lang="en-US" sz="21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eeting project goals within scope, quality, time, and budget (SQTC)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3533CD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18819" y="1025707"/>
            <a:ext cx="16920201" cy="8796706"/>
            <a:chOff x="0" y="0"/>
            <a:chExt cx="4456349" cy="231682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456349" cy="2316828"/>
            </a:xfrm>
            <a:custGeom>
              <a:avLst/>
              <a:gdLst/>
              <a:ahLst/>
              <a:cxnLst/>
              <a:rect r="r" b="b" t="t" l="l"/>
              <a:pathLst>
                <a:path h="2316828" w="4456349">
                  <a:moveTo>
                    <a:pt x="11439" y="0"/>
                  </a:moveTo>
                  <a:lnTo>
                    <a:pt x="4444910" y="0"/>
                  </a:lnTo>
                  <a:cubicBezTo>
                    <a:pt x="4447944" y="0"/>
                    <a:pt x="4450854" y="1205"/>
                    <a:pt x="4452999" y="3350"/>
                  </a:cubicBezTo>
                  <a:cubicBezTo>
                    <a:pt x="4455144" y="5496"/>
                    <a:pt x="4456349" y="8405"/>
                    <a:pt x="4456349" y="11439"/>
                  </a:cubicBezTo>
                  <a:lnTo>
                    <a:pt x="4456349" y="2305389"/>
                  </a:lnTo>
                  <a:cubicBezTo>
                    <a:pt x="4456349" y="2308423"/>
                    <a:pt x="4455144" y="2311332"/>
                    <a:pt x="4452999" y="2313478"/>
                  </a:cubicBezTo>
                  <a:cubicBezTo>
                    <a:pt x="4450854" y="2315623"/>
                    <a:pt x="4447944" y="2316828"/>
                    <a:pt x="4444910" y="2316828"/>
                  </a:cubicBezTo>
                  <a:lnTo>
                    <a:pt x="11439" y="2316828"/>
                  </a:lnTo>
                  <a:cubicBezTo>
                    <a:pt x="8405" y="2316828"/>
                    <a:pt x="5496" y="2315623"/>
                    <a:pt x="3350" y="2313478"/>
                  </a:cubicBezTo>
                  <a:cubicBezTo>
                    <a:pt x="1205" y="2311332"/>
                    <a:pt x="0" y="2308423"/>
                    <a:pt x="0" y="2305389"/>
                  </a:cubicBezTo>
                  <a:lnTo>
                    <a:pt x="0" y="11439"/>
                  </a:lnTo>
                  <a:cubicBezTo>
                    <a:pt x="0" y="8405"/>
                    <a:pt x="1205" y="5496"/>
                    <a:pt x="3350" y="3350"/>
                  </a:cubicBezTo>
                  <a:cubicBezTo>
                    <a:pt x="5496" y="1205"/>
                    <a:pt x="8405" y="0"/>
                    <a:pt x="11439" y="0"/>
                  </a:cubicBezTo>
                  <a:close/>
                </a:path>
              </a:pathLst>
            </a:custGeom>
            <a:solidFill>
              <a:srgbClr val="F4F6FC">
                <a:alpha val="0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4456349" cy="23454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-5400000">
            <a:off x="2443459" y="5261939"/>
            <a:ext cx="1015539" cy="2086127"/>
          </a:xfrm>
          <a:custGeom>
            <a:avLst/>
            <a:gdLst/>
            <a:ahLst/>
            <a:cxnLst/>
            <a:rect r="r" b="b" t="t" l="l"/>
            <a:pathLst>
              <a:path h="2086127" w="1015539">
                <a:moveTo>
                  <a:pt x="0" y="0"/>
                </a:moveTo>
                <a:lnTo>
                  <a:pt x="1015539" y="0"/>
                </a:lnTo>
                <a:lnTo>
                  <a:pt x="1015539" y="2086127"/>
                </a:lnTo>
                <a:lnTo>
                  <a:pt x="0" y="20861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0542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-5400000">
            <a:off x="2001983" y="5892084"/>
            <a:ext cx="1841376" cy="1841376"/>
          </a:xfrm>
          <a:custGeom>
            <a:avLst/>
            <a:gdLst/>
            <a:ahLst/>
            <a:cxnLst/>
            <a:rect r="r" b="b" t="t" l="l"/>
            <a:pathLst>
              <a:path h="1841376" w="1841376">
                <a:moveTo>
                  <a:pt x="0" y="0"/>
                </a:moveTo>
                <a:lnTo>
                  <a:pt x="1841376" y="0"/>
                </a:lnTo>
                <a:lnTo>
                  <a:pt x="1841376" y="1841376"/>
                </a:lnTo>
                <a:lnTo>
                  <a:pt x="0" y="18413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AutoShape 7" id="7"/>
          <p:cNvSpPr/>
          <p:nvPr/>
        </p:nvSpPr>
        <p:spPr>
          <a:xfrm>
            <a:off x="2951228" y="7733460"/>
            <a:ext cx="0" cy="467846"/>
          </a:xfrm>
          <a:prstGeom prst="line">
            <a:avLst/>
          </a:prstGeom>
          <a:ln cap="rnd" w="38100">
            <a:solidFill>
              <a:srgbClr val="FFFFFF"/>
            </a:solidFill>
            <a:prstDash val="sysDot"/>
            <a:headEnd type="none" len="sm" w="sm"/>
            <a:tailEnd type="oval" len="lg" w="lg"/>
          </a:ln>
        </p:spPr>
      </p:sp>
      <p:sp>
        <p:nvSpPr>
          <p:cNvPr name="Freeform 8" id="8"/>
          <p:cNvSpPr/>
          <p:nvPr/>
        </p:nvSpPr>
        <p:spPr>
          <a:xfrm flipH="true" flipV="true" rot="-5400000">
            <a:off x="4503931" y="6277478"/>
            <a:ext cx="1015539" cy="2086127"/>
          </a:xfrm>
          <a:custGeom>
            <a:avLst/>
            <a:gdLst/>
            <a:ahLst/>
            <a:cxnLst/>
            <a:rect r="r" b="b" t="t" l="l"/>
            <a:pathLst>
              <a:path h="2086127" w="1015539">
                <a:moveTo>
                  <a:pt x="1015539" y="2086127"/>
                </a:moveTo>
                <a:lnTo>
                  <a:pt x="0" y="2086127"/>
                </a:lnTo>
                <a:lnTo>
                  <a:pt x="0" y="0"/>
                </a:lnTo>
                <a:lnTo>
                  <a:pt x="1015539" y="0"/>
                </a:lnTo>
                <a:lnTo>
                  <a:pt x="1015539" y="2086127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10542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5400000">
            <a:off x="4091013" y="5892084"/>
            <a:ext cx="1841376" cy="1841376"/>
          </a:xfrm>
          <a:custGeom>
            <a:avLst/>
            <a:gdLst/>
            <a:ahLst/>
            <a:cxnLst/>
            <a:rect r="r" b="b" t="t" l="l"/>
            <a:pathLst>
              <a:path h="1841376" w="1841376">
                <a:moveTo>
                  <a:pt x="0" y="0"/>
                </a:moveTo>
                <a:lnTo>
                  <a:pt x="1841376" y="0"/>
                </a:lnTo>
                <a:lnTo>
                  <a:pt x="1841376" y="1841376"/>
                </a:lnTo>
                <a:lnTo>
                  <a:pt x="0" y="18413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AutoShape 10" id="10"/>
          <p:cNvSpPr/>
          <p:nvPr/>
        </p:nvSpPr>
        <p:spPr>
          <a:xfrm flipH="true" flipV="true">
            <a:off x="4981022" y="5424060"/>
            <a:ext cx="3218" cy="467835"/>
          </a:xfrm>
          <a:prstGeom prst="line">
            <a:avLst/>
          </a:prstGeom>
          <a:ln cap="rnd" w="38100">
            <a:solidFill>
              <a:srgbClr val="FFFFFF"/>
            </a:solidFill>
            <a:prstDash val="sysDot"/>
            <a:headEnd type="none" len="sm" w="sm"/>
            <a:tailEnd type="oval" len="lg" w="lg"/>
          </a:ln>
        </p:spPr>
      </p:sp>
      <p:sp>
        <p:nvSpPr>
          <p:cNvPr name="Freeform 11" id="11"/>
          <p:cNvSpPr/>
          <p:nvPr/>
        </p:nvSpPr>
        <p:spPr>
          <a:xfrm flipH="false" flipV="false" rot="-5400000">
            <a:off x="6560405" y="5262027"/>
            <a:ext cx="1015539" cy="2086127"/>
          </a:xfrm>
          <a:custGeom>
            <a:avLst/>
            <a:gdLst/>
            <a:ahLst/>
            <a:cxnLst/>
            <a:rect r="r" b="b" t="t" l="l"/>
            <a:pathLst>
              <a:path h="2086127" w="1015539">
                <a:moveTo>
                  <a:pt x="0" y="0"/>
                </a:moveTo>
                <a:lnTo>
                  <a:pt x="1015539" y="0"/>
                </a:lnTo>
                <a:lnTo>
                  <a:pt x="1015539" y="2086127"/>
                </a:lnTo>
                <a:lnTo>
                  <a:pt x="0" y="20861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0542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2" id="12"/>
          <p:cNvSpPr/>
          <p:nvPr/>
        </p:nvSpPr>
        <p:spPr>
          <a:xfrm flipH="false" flipV="false" rot="-5400000">
            <a:off x="6118930" y="5892172"/>
            <a:ext cx="1841376" cy="1841376"/>
          </a:xfrm>
          <a:custGeom>
            <a:avLst/>
            <a:gdLst/>
            <a:ahLst/>
            <a:cxnLst/>
            <a:rect r="r" b="b" t="t" l="l"/>
            <a:pathLst>
              <a:path h="1841376" w="1841376">
                <a:moveTo>
                  <a:pt x="0" y="0"/>
                </a:moveTo>
                <a:lnTo>
                  <a:pt x="1841376" y="0"/>
                </a:lnTo>
                <a:lnTo>
                  <a:pt x="1841376" y="1841376"/>
                </a:lnTo>
                <a:lnTo>
                  <a:pt x="0" y="184137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AutoShape 13" id="13"/>
          <p:cNvSpPr/>
          <p:nvPr/>
        </p:nvSpPr>
        <p:spPr>
          <a:xfrm>
            <a:off x="7068175" y="7733548"/>
            <a:ext cx="0" cy="467846"/>
          </a:xfrm>
          <a:prstGeom prst="line">
            <a:avLst/>
          </a:prstGeom>
          <a:ln cap="rnd" w="38100">
            <a:solidFill>
              <a:srgbClr val="FFFFFF"/>
            </a:solidFill>
            <a:prstDash val="sysDot"/>
            <a:headEnd type="none" len="sm" w="sm"/>
            <a:tailEnd type="oval" len="lg" w="lg"/>
          </a:ln>
        </p:spPr>
      </p:sp>
      <p:sp>
        <p:nvSpPr>
          <p:cNvPr name="Freeform 14" id="14"/>
          <p:cNvSpPr/>
          <p:nvPr/>
        </p:nvSpPr>
        <p:spPr>
          <a:xfrm flipH="true" flipV="true" rot="-5400000">
            <a:off x="8620878" y="6277566"/>
            <a:ext cx="1015539" cy="2086127"/>
          </a:xfrm>
          <a:custGeom>
            <a:avLst/>
            <a:gdLst/>
            <a:ahLst/>
            <a:cxnLst/>
            <a:rect r="r" b="b" t="t" l="l"/>
            <a:pathLst>
              <a:path h="2086127" w="1015539">
                <a:moveTo>
                  <a:pt x="1015539" y="2086127"/>
                </a:moveTo>
                <a:lnTo>
                  <a:pt x="0" y="2086127"/>
                </a:lnTo>
                <a:lnTo>
                  <a:pt x="0" y="0"/>
                </a:lnTo>
                <a:lnTo>
                  <a:pt x="1015539" y="0"/>
                </a:lnTo>
                <a:lnTo>
                  <a:pt x="1015539" y="2086127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10542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5" id="15"/>
          <p:cNvSpPr/>
          <p:nvPr/>
        </p:nvSpPr>
        <p:spPr>
          <a:xfrm flipH="false" flipV="false" rot="-5400000">
            <a:off x="8207959" y="5892172"/>
            <a:ext cx="1841376" cy="1841376"/>
          </a:xfrm>
          <a:custGeom>
            <a:avLst/>
            <a:gdLst/>
            <a:ahLst/>
            <a:cxnLst/>
            <a:rect r="r" b="b" t="t" l="l"/>
            <a:pathLst>
              <a:path h="1841376" w="1841376">
                <a:moveTo>
                  <a:pt x="0" y="0"/>
                </a:moveTo>
                <a:lnTo>
                  <a:pt x="1841377" y="0"/>
                </a:lnTo>
                <a:lnTo>
                  <a:pt x="1841377" y="1841376"/>
                </a:lnTo>
                <a:lnTo>
                  <a:pt x="0" y="18413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AutoShape 16" id="16"/>
          <p:cNvSpPr/>
          <p:nvPr/>
        </p:nvSpPr>
        <p:spPr>
          <a:xfrm flipH="true" flipV="true">
            <a:off x="9097969" y="5424148"/>
            <a:ext cx="3218" cy="467835"/>
          </a:xfrm>
          <a:prstGeom prst="line">
            <a:avLst/>
          </a:prstGeom>
          <a:ln cap="rnd" w="38100">
            <a:solidFill>
              <a:srgbClr val="FFFFFF"/>
            </a:solidFill>
            <a:prstDash val="sysDot"/>
            <a:headEnd type="none" len="sm" w="sm"/>
            <a:tailEnd type="oval" len="lg" w="lg"/>
          </a:ln>
        </p:spPr>
      </p:sp>
      <p:sp>
        <p:nvSpPr>
          <p:cNvPr name="Freeform 17" id="17"/>
          <p:cNvSpPr/>
          <p:nvPr/>
        </p:nvSpPr>
        <p:spPr>
          <a:xfrm flipH="false" flipV="false" rot="-5400000">
            <a:off x="10680746" y="5262027"/>
            <a:ext cx="1015539" cy="2086127"/>
          </a:xfrm>
          <a:custGeom>
            <a:avLst/>
            <a:gdLst/>
            <a:ahLst/>
            <a:cxnLst/>
            <a:rect r="r" b="b" t="t" l="l"/>
            <a:pathLst>
              <a:path h="2086127" w="1015539">
                <a:moveTo>
                  <a:pt x="0" y="0"/>
                </a:moveTo>
                <a:lnTo>
                  <a:pt x="1015539" y="0"/>
                </a:lnTo>
                <a:lnTo>
                  <a:pt x="1015539" y="2086127"/>
                </a:lnTo>
                <a:lnTo>
                  <a:pt x="0" y="20861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0542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8" id="18"/>
          <p:cNvSpPr/>
          <p:nvPr/>
        </p:nvSpPr>
        <p:spPr>
          <a:xfrm flipH="false" flipV="false" rot="-5400000">
            <a:off x="10258320" y="5892172"/>
            <a:ext cx="1841376" cy="1841376"/>
          </a:xfrm>
          <a:custGeom>
            <a:avLst/>
            <a:gdLst/>
            <a:ahLst/>
            <a:cxnLst/>
            <a:rect r="r" b="b" t="t" l="l"/>
            <a:pathLst>
              <a:path h="1841376" w="1841376">
                <a:moveTo>
                  <a:pt x="0" y="0"/>
                </a:moveTo>
                <a:lnTo>
                  <a:pt x="1841377" y="0"/>
                </a:lnTo>
                <a:lnTo>
                  <a:pt x="1841377" y="1841376"/>
                </a:lnTo>
                <a:lnTo>
                  <a:pt x="0" y="18413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AutoShape 19" id="19"/>
          <p:cNvSpPr/>
          <p:nvPr/>
        </p:nvSpPr>
        <p:spPr>
          <a:xfrm>
            <a:off x="11188515" y="7733548"/>
            <a:ext cx="0" cy="467846"/>
          </a:xfrm>
          <a:prstGeom prst="line">
            <a:avLst/>
          </a:prstGeom>
          <a:ln cap="rnd" w="38100">
            <a:solidFill>
              <a:srgbClr val="FFFFFF"/>
            </a:solidFill>
            <a:prstDash val="sysDot"/>
            <a:headEnd type="none" len="sm" w="sm"/>
            <a:tailEnd type="oval" len="lg" w="lg"/>
          </a:ln>
        </p:spPr>
      </p:sp>
      <p:sp>
        <p:nvSpPr>
          <p:cNvPr name="Freeform 20" id="20"/>
          <p:cNvSpPr/>
          <p:nvPr/>
        </p:nvSpPr>
        <p:spPr>
          <a:xfrm flipH="true" flipV="true" rot="-5400000">
            <a:off x="12735851" y="6277478"/>
            <a:ext cx="1015539" cy="2086127"/>
          </a:xfrm>
          <a:custGeom>
            <a:avLst/>
            <a:gdLst/>
            <a:ahLst/>
            <a:cxnLst/>
            <a:rect r="r" b="b" t="t" l="l"/>
            <a:pathLst>
              <a:path h="2086127" w="1015539">
                <a:moveTo>
                  <a:pt x="1015539" y="2086127"/>
                </a:moveTo>
                <a:lnTo>
                  <a:pt x="0" y="2086127"/>
                </a:lnTo>
                <a:lnTo>
                  <a:pt x="0" y="0"/>
                </a:lnTo>
                <a:lnTo>
                  <a:pt x="1015539" y="0"/>
                </a:lnTo>
                <a:lnTo>
                  <a:pt x="1015539" y="2086127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10542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1" id="21"/>
          <p:cNvSpPr/>
          <p:nvPr/>
        </p:nvSpPr>
        <p:spPr>
          <a:xfrm flipH="false" flipV="false" rot="-5400000">
            <a:off x="12322932" y="5892084"/>
            <a:ext cx="1841376" cy="1841376"/>
          </a:xfrm>
          <a:custGeom>
            <a:avLst/>
            <a:gdLst/>
            <a:ahLst/>
            <a:cxnLst/>
            <a:rect r="r" b="b" t="t" l="l"/>
            <a:pathLst>
              <a:path h="1841376" w="1841376">
                <a:moveTo>
                  <a:pt x="0" y="0"/>
                </a:moveTo>
                <a:lnTo>
                  <a:pt x="1841377" y="0"/>
                </a:lnTo>
                <a:lnTo>
                  <a:pt x="1841377" y="1841376"/>
                </a:lnTo>
                <a:lnTo>
                  <a:pt x="0" y="18413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AutoShape 22" id="22"/>
          <p:cNvSpPr/>
          <p:nvPr/>
        </p:nvSpPr>
        <p:spPr>
          <a:xfrm flipH="true" flipV="true">
            <a:off x="13212942" y="5424060"/>
            <a:ext cx="3218" cy="467835"/>
          </a:xfrm>
          <a:prstGeom prst="line">
            <a:avLst/>
          </a:prstGeom>
          <a:ln cap="rnd" w="38100">
            <a:solidFill>
              <a:srgbClr val="FFFFFF"/>
            </a:solidFill>
            <a:prstDash val="sysDot"/>
            <a:headEnd type="none" len="sm" w="sm"/>
            <a:tailEnd type="oval" len="lg" w="lg"/>
          </a:ln>
        </p:spPr>
      </p:sp>
      <p:sp>
        <p:nvSpPr>
          <p:cNvPr name="Freeform 23" id="23"/>
          <p:cNvSpPr/>
          <p:nvPr/>
        </p:nvSpPr>
        <p:spPr>
          <a:xfrm flipH="false" flipV="false" rot="-5400000">
            <a:off x="14797638" y="5262027"/>
            <a:ext cx="1015539" cy="2086127"/>
          </a:xfrm>
          <a:custGeom>
            <a:avLst/>
            <a:gdLst/>
            <a:ahLst/>
            <a:cxnLst/>
            <a:rect r="r" b="b" t="t" l="l"/>
            <a:pathLst>
              <a:path h="2086127" w="1015539">
                <a:moveTo>
                  <a:pt x="0" y="0"/>
                </a:moveTo>
                <a:lnTo>
                  <a:pt x="1015539" y="0"/>
                </a:lnTo>
                <a:lnTo>
                  <a:pt x="1015539" y="2086127"/>
                </a:lnTo>
                <a:lnTo>
                  <a:pt x="0" y="20861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0542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4" id="24"/>
          <p:cNvSpPr/>
          <p:nvPr/>
        </p:nvSpPr>
        <p:spPr>
          <a:xfrm flipH="false" flipV="false" rot="-5400000">
            <a:off x="14356163" y="5892172"/>
            <a:ext cx="1841376" cy="1841376"/>
          </a:xfrm>
          <a:custGeom>
            <a:avLst/>
            <a:gdLst/>
            <a:ahLst/>
            <a:cxnLst/>
            <a:rect r="r" b="b" t="t" l="l"/>
            <a:pathLst>
              <a:path h="1841376" w="1841376">
                <a:moveTo>
                  <a:pt x="0" y="0"/>
                </a:moveTo>
                <a:lnTo>
                  <a:pt x="1841376" y="0"/>
                </a:lnTo>
                <a:lnTo>
                  <a:pt x="1841376" y="1841376"/>
                </a:lnTo>
                <a:lnTo>
                  <a:pt x="0" y="18413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AutoShape 25" id="25"/>
          <p:cNvSpPr/>
          <p:nvPr/>
        </p:nvSpPr>
        <p:spPr>
          <a:xfrm>
            <a:off x="15305408" y="7733548"/>
            <a:ext cx="0" cy="467846"/>
          </a:xfrm>
          <a:prstGeom prst="line">
            <a:avLst/>
          </a:prstGeom>
          <a:ln cap="rnd" w="38100">
            <a:solidFill>
              <a:srgbClr val="FFFFFF"/>
            </a:solidFill>
            <a:prstDash val="sysDot"/>
            <a:headEnd type="none" len="sm" w="sm"/>
            <a:tailEnd type="oval" len="lg" w="lg"/>
          </a:ln>
        </p:spPr>
      </p:sp>
      <p:sp>
        <p:nvSpPr>
          <p:cNvPr name="Freeform 26" id="26"/>
          <p:cNvSpPr/>
          <p:nvPr/>
        </p:nvSpPr>
        <p:spPr>
          <a:xfrm flipH="false" flipV="false" rot="0">
            <a:off x="8715791" y="6387136"/>
            <a:ext cx="780340" cy="780340"/>
          </a:xfrm>
          <a:custGeom>
            <a:avLst/>
            <a:gdLst/>
            <a:ahLst/>
            <a:cxnLst/>
            <a:rect r="r" b="b" t="t" l="l"/>
            <a:pathLst>
              <a:path h="780340" w="780340">
                <a:moveTo>
                  <a:pt x="0" y="0"/>
                </a:moveTo>
                <a:lnTo>
                  <a:pt x="780341" y="0"/>
                </a:lnTo>
                <a:lnTo>
                  <a:pt x="780341" y="780340"/>
                </a:lnTo>
                <a:lnTo>
                  <a:pt x="0" y="78034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7" id="27"/>
          <p:cNvSpPr/>
          <p:nvPr/>
        </p:nvSpPr>
        <p:spPr>
          <a:xfrm flipH="false" flipV="false" rot="0">
            <a:off x="13190899" y="2729565"/>
            <a:ext cx="816893" cy="766859"/>
          </a:xfrm>
          <a:custGeom>
            <a:avLst/>
            <a:gdLst/>
            <a:ahLst/>
            <a:cxnLst/>
            <a:rect r="r" b="b" t="t" l="l"/>
            <a:pathLst>
              <a:path h="766859" w="816893">
                <a:moveTo>
                  <a:pt x="0" y="0"/>
                </a:moveTo>
                <a:lnTo>
                  <a:pt x="816893" y="0"/>
                </a:lnTo>
                <a:lnTo>
                  <a:pt x="816893" y="766858"/>
                </a:lnTo>
                <a:lnTo>
                  <a:pt x="0" y="76685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8" id="28"/>
          <p:cNvSpPr/>
          <p:nvPr/>
        </p:nvSpPr>
        <p:spPr>
          <a:xfrm flipH="false" flipV="false" rot="0">
            <a:off x="12813089" y="6327018"/>
            <a:ext cx="867745" cy="856898"/>
          </a:xfrm>
          <a:custGeom>
            <a:avLst/>
            <a:gdLst/>
            <a:ahLst/>
            <a:cxnLst/>
            <a:rect r="r" b="b" t="t" l="l"/>
            <a:pathLst>
              <a:path h="856898" w="867745">
                <a:moveTo>
                  <a:pt x="0" y="0"/>
                </a:moveTo>
                <a:lnTo>
                  <a:pt x="867745" y="0"/>
                </a:lnTo>
                <a:lnTo>
                  <a:pt x="867745" y="856898"/>
                </a:lnTo>
                <a:lnTo>
                  <a:pt x="0" y="856898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9" id="29"/>
          <p:cNvSpPr/>
          <p:nvPr/>
        </p:nvSpPr>
        <p:spPr>
          <a:xfrm flipH="false" flipV="false" rot="0">
            <a:off x="6544492" y="6348857"/>
            <a:ext cx="895690" cy="897322"/>
          </a:xfrm>
          <a:custGeom>
            <a:avLst/>
            <a:gdLst/>
            <a:ahLst/>
            <a:cxnLst/>
            <a:rect r="r" b="b" t="t" l="l"/>
            <a:pathLst>
              <a:path h="897322" w="895690">
                <a:moveTo>
                  <a:pt x="0" y="0"/>
                </a:moveTo>
                <a:lnTo>
                  <a:pt x="895691" y="0"/>
                </a:lnTo>
                <a:lnTo>
                  <a:pt x="895691" y="897322"/>
                </a:lnTo>
                <a:lnTo>
                  <a:pt x="0" y="897322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0" id="30"/>
          <p:cNvSpPr/>
          <p:nvPr/>
        </p:nvSpPr>
        <p:spPr>
          <a:xfrm flipH="false" flipV="false" rot="0">
            <a:off x="4529307" y="6335669"/>
            <a:ext cx="964788" cy="963034"/>
          </a:xfrm>
          <a:custGeom>
            <a:avLst/>
            <a:gdLst/>
            <a:ahLst/>
            <a:cxnLst/>
            <a:rect r="r" b="b" t="t" l="l"/>
            <a:pathLst>
              <a:path h="963034" w="964788">
                <a:moveTo>
                  <a:pt x="0" y="0"/>
                </a:moveTo>
                <a:lnTo>
                  <a:pt x="964788" y="0"/>
                </a:lnTo>
                <a:lnTo>
                  <a:pt x="964788" y="963033"/>
                </a:lnTo>
                <a:lnTo>
                  <a:pt x="0" y="963033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1" id="31"/>
          <p:cNvSpPr/>
          <p:nvPr/>
        </p:nvSpPr>
        <p:spPr>
          <a:xfrm flipH="false" flipV="false" rot="0">
            <a:off x="10739029" y="6422184"/>
            <a:ext cx="904871" cy="904871"/>
          </a:xfrm>
          <a:custGeom>
            <a:avLst/>
            <a:gdLst/>
            <a:ahLst/>
            <a:cxnLst/>
            <a:rect r="r" b="b" t="t" l="l"/>
            <a:pathLst>
              <a:path h="904871" w="904871">
                <a:moveTo>
                  <a:pt x="0" y="0"/>
                </a:moveTo>
                <a:lnTo>
                  <a:pt x="904871" y="0"/>
                </a:lnTo>
                <a:lnTo>
                  <a:pt x="904871" y="904871"/>
                </a:lnTo>
                <a:lnTo>
                  <a:pt x="0" y="904871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2" id="32"/>
          <p:cNvSpPr/>
          <p:nvPr/>
        </p:nvSpPr>
        <p:spPr>
          <a:xfrm flipH="false" flipV="false" rot="0">
            <a:off x="2567249" y="6327018"/>
            <a:ext cx="763214" cy="971684"/>
          </a:xfrm>
          <a:custGeom>
            <a:avLst/>
            <a:gdLst/>
            <a:ahLst/>
            <a:cxnLst/>
            <a:rect r="r" b="b" t="t" l="l"/>
            <a:pathLst>
              <a:path h="971684" w="763214">
                <a:moveTo>
                  <a:pt x="0" y="0"/>
                </a:moveTo>
                <a:lnTo>
                  <a:pt x="763214" y="0"/>
                </a:lnTo>
                <a:lnTo>
                  <a:pt x="763214" y="971684"/>
                </a:lnTo>
                <a:lnTo>
                  <a:pt x="0" y="971684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3" id="33"/>
          <p:cNvSpPr/>
          <p:nvPr/>
        </p:nvSpPr>
        <p:spPr>
          <a:xfrm flipH="false" flipV="false" rot="0">
            <a:off x="14810717" y="6327018"/>
            <a:ext cx="1077764" cy="1077764"/>
          </a:xfrm>
          <a:custGeom>
            <a:avLst/>
            <a:gdLst/>
            <a:ahLst/>
            <a:cxnLst/>
            <a:rect r="r" b="b" t="t" l="l"/>
            <a:pathLst>
              <a:path h="1077764" w="1077764">
                <a:moveTo>
                  <a:pt x="0" y="0"/>
                </a:moveTo>
                <a:lnTo>
                  <a:pt x="1077764" y="0"/>
                </a:lnTo>
                <a:lnTo>
                  <a:pt x="1077764" y="1077764"/>
                </a:lnTo>
                <a:lnTo>
                  <a:pt x="0" y="1077764"/>
                </a:lnTo>
                <a:lnTo>
                  <a:pt x="0" y="0"/>
                </a:lnTo>
                <a:close/>
              </a:path>
            </a:pathLst>
          </a:custGeom>
          <a:blipFill>
            <a:blip r:embed="rId24"/>
            <a:stretch>
              <a:fillRect l="0" t="0" r="0" b="0"/>
            </a:stretch>
          </a:blipFill>
        </p:spPr>
      </p:sp>
      <p:sp>
        <p:nvSpPr>
          <p:cNvPr name="TextBox 34" id="34"/>
          <p:cNvSpPr txBox="true"/>
          <p:nvPr/>
        </p:nvSpPr>
        <p:spPr>
          <a:xfrm rot="0">
            <a:off x="1327902" y="937031"/>
            <a:ext cx="12836407" cy="1137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239"/>
              </a:lnSpc>
              <a:spcBef>
                <a:spcPct val="0"/>
              </a:spcBef>
            </a:pPr>
            <a:r>
              <a:rPr lang="en-US" b="true" sz="6599">
                <a:gradFill>
                  <a:gsLst>
                    <a:gs pos="0">
                      <a:srgbClr val="4BDCF6">
                        <a:alpha val="100000"/>
                      </a:srgbClr>
                    </a:gs>
                    <a:gs pos="100000">
                      <a:srgbClr val="FFFFFF">
                        <a:alpha val="100000"/>
                      </a:srgbClr>
                    </a:gs>
                  </a:gsLst>
                  <a:lin ang="0"/>
                </a:gradFill>
                <a:latin typeface="Barlow SemiCondensed Bold"/>
                <a:ea typeface="Barlow SemiCondensed Bold"/>
                <a:cs typeface="Barlow SemiCondensed Bold"/>
                <a:sym typeface="Barlow SemiCondensed Bold"/>
              </a:rPr>
              <a:t>Softwa</a:t>
            </a:r>
            <a:r>
              <a:rPr lang="en-US" b="true" sz="6599">
                <a:gradFill>
                  <a:gsLst>
                    <a:gs pos="0">
                      <a:srgbClr val="4BDCF6">
                        <a:alpha val="100000"/>
                      </a:srgbClr>
                    </a:gs>
                    <a:gs pos="100000">
                      <a:srgbClr val="FFFFFF">
                        <a:alpha val="100000"/>
                      </a:srgbClr>
                    </a:gs>
                  </a:gsLst>
                  <a:lin ang="0"/>
                </a:gradFill>
                <a:latin typeface="Barlow SemiCondensed Bold"/>
                <a:ea typeface="Barlow SemiCondensed Bold"/>
                <a:cs typeface="Barlow SemiCondensed Bold"/>
                <a:sym typeface="Barlow SemiCondensed Bold"/>
              </a:rPr>
              <a:t>re Testing Life Cycle (STLC)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920992" y="8280292"/>
            <a:ext cx="1922368" cy="3400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760"/>
              </a:lnSpc>
              <a:spcBef>
                <a:spcPct val="0"/>
              </a:spcBef>
            </a:pPr>
            <a:r>
              <a:rPr lang="en-US" b="true" sz="2156">
                <a:solidFill>
                  <a:srgbClr val="F9FAFD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T</a:t>
            </a:r>
            <a:r>
              <a:rPr lang="en-US" b="true" sz="2156">
                <a:solidFill>
                  <a:srgbClr val="F9FAFD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est Planning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3950115" y="4676782"/>
            <a:ext cx="2060473" cy="6829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760"/>
              </a:lnSpc>
              <a:spcBef>
                <a:spcPct val="0"/>
              </a:spcBef>
            </a:pPr>
            <a:r>
              <a:rPr lang="en-US" b="true" sz="2156">
                <a:solidFill>
                  <a:srgbClr val="F9FAFD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Test Monitoring and Control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6076147" y="8280292"/>
            <a:ext cx="2060473" cy="3580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88"/>
              </a:lnSpc>
              <a:spcBef>
                <a:spcPct val="0"/>
              </a:spcBef>
            </a:pPr>
            <a:r>
              <a:rPr lang="en-US" b="true" sz="2256">
                <a:solidFill>
                  <a:srgbClr val="F9FAFD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T</a:t>
            </a:r>
            <a:r>
              <a:rPr lang="en-US" b="true" sz="2256">
                <a:solidFill>
                  <a:srgbClr val="F9FAFD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est Analysis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7785017" y="4725148"/>
            <a:ext cx="2641389" cy="3761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016"/>
              </a:lnSpc>
              <a:spcBef>
                <a:spcPct val="0"/>
              </a:spcBef>
            </a:pPr>
            <a:r>
              <a:rPr lang="en-US" b="true" sz="2356">
                <a:solidFill>
                  <a:srgbClr val="F9FAFD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T</a:t>
            </a:r>
            <a:r>
              <a:rPr lang="en-US" b="true" sz="2356">
                <a:solidFill>
                  <a:srgbClr val="F9FAFD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est Design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0171711" y="8317152"/>
            <a:ext cx="2060473" cy="6829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760"/>
              </a:lnSpc>
              <a:spcBef>
                <a:spcPct val="0"/>
              </a:spcBef>
            </a:pPr>
            <a:r>
              <a:rPr lang="en-US" b="true" sz="2156">
                <a:solidFill>
                  <a:srgbClr val="F9FAFD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Test </a:t>
            </a:r>
            <a:r>
              <a:rPr lang="en-US" b="true" sz="2156">
                <a:solidFill>
                  <a:srgbClr val="F9FAFD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Implementation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2200557" y="4725148"/>
            <a:ext cx="2060473" cy="3761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016"/>
              </a:lnSpc>
              <a:spcBef>
                <a:spcPct val="0"/>
              </a:spcBef>
            </a:pPr>
            <a:r>
              <a:rPr lang="en-US" b="true" sz="2356">
                <a:solidFill>
                  <a:srgbClr val="F9FAFD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Tes</a:t>
            </a:r>
            <a:r>
              <a:rPr lang="en-US" b="true" sz="2356">
                <a:solidFill>
                  <a:srgbClr val="F9FAFD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t Execution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4319362" y="8281598"/>
            <a:ext cx="2060473" cy="3400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760"/>
              </a:lnSpc>
              <a:spcBef>
                <a:spcPct val="0"/>
              </a:spcBef>
            </a:pPr>
            <a:r>
              <a:rPr lang="en-US" b="true" sz="2156">
                <a:solidFill>
                  <a:srgbClr val="F9FAFD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T</a:t>
            </a:r>
            <a:r>
              <a:rPr lang="en-US" b="true" sz="2156">
                <a:solidFill>
                  <a:srgbClr val="F9FAFD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est Completion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1474344" y="2532451"/>
            <a:ext cx="8697367" cy="12394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27"/>
              </a:lnSpc>
            </a:pPr>
            <a:r>
              <a:rPr lang="en-US" sz="2218">
                <a:solidFill>
                  <a:srgbClr val="F9FAFD"/>
                </a:solidFill>
                <a:latin typeface="Open Sans SemiCondensed"/>
                <a:ea typeface="Open Sans SemiCondensed"/>
                <a:cs typeface="Open Sans SemiCondensed"/>
                <a:sym typeface="Open Sans SemiCondensed"/>
              </a:rPr>
              <a:t>Testing is an </a:t>
            </a:r>
            <a:r>
              <a:rPr lang="en-US" sz="2218">
                <a:solidFill>
                  <a:srgbClr val="F9FAFD"/>
                </a:solidFill>
                <a:latin typeface="Open Sans SemiCondensed"/>
                <a:ea typeface="Open Sans SemiCondensed"/>
                <a:cs typeface="Open Sans SemiCondensed"/>
                <a:sym typeface="Open Sans SemiCondensed"/>
              </a:rPr>
              <a:t>organized process that follows sequential steps to ensure comprehensive coverage and continuous control. The cycle consists of seven key stages, starting from planning and ending with test closure.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13026191" y="9239250"/>
            <a:ext cx="4532894" cy="3155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540"/>
              </a:lnSpc>
            </a:pPr>
            <a:r>
              <a:rPr lang="en-US" b="true" sz="2000" i="true">
                <a:solidFill>
                  <a:srgbClr val="F4F6FC"/>
                </a:solidFill>
                <a:latin typeface="Open Sans Bold Italics"/>
                <a:ea typeface="Open Sans Bold Italics"/>
                <a:cs typeface="Open Sans Bold Italics"/>
                <a:sym typeface="Open Sans Bold Italics"/>
              </a:rPr>
              <a:t>Egypt Digital Pioneers Initiative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3533CD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659747" y="6177606"/>
            <a:ext cx="6259566" cy="2582732"/>
            <a:chOff x="0" y="0"/>
            <a:chExt cx="1585490" cy="65418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585490" cy="654182"/>
            </a:xfrm>
            <a:custGeom>
              <a:avLst/>
              <a:gdLst/>
              <a:ahLst/>
              <a:cxnLst/>
              <a:rect r="r" b="b" t="t" l="l"/>
              <a:pathLst>
                <a:path h="654182" w="1585490">
                  <a:moveTo>
                    <a:pt x="0" y="0"/>
                  </a:moveTo>
                  <a:lnTo>
                    <a:pt x="1585490" y="0"/>
                  </a:lnTo>
                  <a:lnTo>
                    <a:pt x="1585490" y="654182"/>
                  </a:lnTo>
                  <a:lnTo>
                    <a:pt x="0" y="654182"/>
                  </a:lnTo>
                  <a:close/>
                </a:path>
              </a:pathLst>
            </a:custGeom>
            <a:blipFill>
              <a:blip r:embed="rId2"/>
              <a:stretch>
                <a:fillRect l="0" t="-49930" r="0" b="-70316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9522021" y="4187347"/>
            <a:ext cx="275453" cy="275453"/>
            <a:chOff x="0" y="0"/>
            <a:chExt cx="573658" cy="57365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73658" cy="573658"/>
            </a:xfrm>
            <a:custGeom>
              <a:avLst/>
              <a:gdLst/>
              <a:ahLst/>
              <a:cxnLst/>
              <a:rect r="r" b="b" t="t" l="l"/>
              <a:pathLst>
                <a:path h="573658" w="573658">
                  <a:moveTo>
                    <a:pt x="0" y="0"/>
                  </a:moveTo>
                  <a:lnTo>
                    <a:pt x="573658" y="0"/>
                  </a:lnTo>
                  <a:lnTo>
                    <a:pt x="573658" y="573658"/>
                  </a:lnTo>
                  <a:lnTo>
                    <a:pt x="0" y="573658"/>
                  </a:lnTo>
                  <a:close/>
                </a:path>
              </a:pathLst>
            </a:custGeom>
            <a:solidFill>
              <a:srgbClr val="4BDCF6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573658" cy="6117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-5400000">
            <a:off x="461731" y="5898282"/>
            <a:ext cx="1133938" cy="599570"/>
          </a:xfrm>
          <a:custGeom>
            <a:avLst/>
            <a:gdLst/>
            <a:ahLst/>
            <a:cxnLst/>
            <a:rect r="r" b="b" t="t" l="l"/>
            <a:pathLst>
              <a:path h="599570" w="1133938">
                <a:moveTo>
                  <a:pt x="0" y="0"/>
                </a:moveTo>
                <a:lnTo>
                  <a:pt x="1133938" y="0"/>
                </a:lnTo>
                <a:lnTo>
                  <a:pt x="1133938" y="599570"/>
                </a:lnTo>
                <a:lnTo>
                  <a:pt x="0" y="5995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7459528" y="2653165"/>
            <a:ext cx="1133938" cy="599570"/>
          </a:xfrm>
          <a:custGeom>
            <a:avLst/>
            <a:gdLst/>
            <a:ahLst/>
            <a:cxnLst/>
            <a:rect r="r" b="b" t="t" l="l"/>
            <a:pathLst>
              <a:path h="599570" w="1133938">
                <a:moveTo>
                  <a:pt x="0" y="0"/>
                </a:moveTo>
                <a:lnTo>
                  <a:pt x="1133939" y="0"/>
                </a:lnTo>
                <a:lnTo>
                  <a:pt x="1133939" y="599570"/>
                </a:lnTo>
                <a:lnTo>
                  <a:pt x="0" y="5995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-10800000">
            <a:off x="9659747" y="7206919"/>
            <a:ext cx="6259566" cy="1553419"/>
            <a:chOff x="0" y="0"/>
            <a:chExt cx="1648610" cy="409131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648610" cy="409131"/>
            </a:xfrm>
            <a:custGeom>
              <a:avLst/>
              <a:gdLst/>
              <a:ahLst/>
              <a:cxnLst/>
              <a:rect r="r" b="b" t="t" l="l"/>
              <a:pathLst>
                <a:path h="409131" w="1648610">
                  <a:moveTo>
                    <a:pt x="0" y="0"/>
                  </a:moveTo>
                  <a:lnTo>
                    <a:pt x="1648610" y="0"/>
                  </a:lnTo>
                  <a:lnTo>
                    <a:pt x="1648610" y="409131"/>
                  </a:lnTo>
                  <a:lnTo>
                    <a:pt x="0" y="409131"/>
                  </a:lnTo>
                  <a:close/>
                </a:path>
              </a:pathLst>
            </a:custGeom>
            <a:gradFill rotWithShape="true">
              <a:gsLst>
                <a:gs pos="0">
                  <a:srgbClr val="4BDCF6">
                    <a:alpha val="82000"/>
                  </a:srgbClr>
                </a:gs>
                <a:gs pos="100000">
                  <a:srgbClr val="FFFFFF">
                    <a:alpha val="5000"/>
                  </a:srgbClr>
                </a:gs>
              </a:gsLst>
              <a:lin ang="5400000"/>
            </a:gra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66675"/>
              <a:ext cx="1648610" cy="4758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60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0" y="0"/>
            <a:ext cx="1167063" cy="1072945"/>
          </a:xfrm>
          <a:custGeom>
            <a:avLst/>
            <a:gdLst/>
            <a:ahLst/>
            <a:cxnLst/>
            <a:rect r="r" b="b" t="t" l="l"/>
            <a:pathLst>
              <a:path h="1072945" w="1167063">
                <a:moveTo>
                  <a:pt x="0" y="0"/>
                </a:moveTo>
                <a:lnTo>
                  <a:pt x="1167063" y="0"/>
                </a:lnTo>
                <a:lnTo>
                  <a:pt x="1167063" y="1072945"/>
                </a:lnTo>
                <a:lnTo>
                  <a:pt x="0" y="107294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9522021" y="2358879"/>
            <a:ext cx="275453" cy="275453"/>
            <a:chOff x="0" y="0"/>
            <a:chExt cx="573658" cy="573658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573658" cy="573658"/>
            </a:xfrm>
            <a:custGeom>
              <a:avLst/>
              <a:gdLst/>
              <a:ahLst/>
              <a:cxnLst/>
              <a:rect r="r" b="b" t="t" l="l"/>
              <a:pathLst>
                <a:path h="573658" w="573658">
                  <a:moveTo>
                    <a:pt x="0" y="0"/>
                  </a:moveTo>
                  <a:lnTo>
                    <a:pt x="573658" y="0"/>
                  </a:lnTo>
                  <a:lnTo>
                    <a:pt x="573658" y="573658"/>
                  </a:lnTo>
                  <a:lnTo>
                    <a:pt x="0" y="573658"/>
                  </a:lnTo>
                  <a:close/>
                </a:path>
              </a:pathLst>
            </a:custGeom>
            <a:solidFill>
              <a:srgbClr val="4BDCF6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573658" cy="6117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13657921" y="9432608"/>
            <a:ext cx="4181158" cy="3155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540"/>
              </a:lnSpc>
            </a:pPr>
            <a:r>
              <a:rPr lang="en-US" b="true" sz="2000" i="true">
                <a:solidFill>
                  <a:srgbClr val="FFFFFF"/>
                </a:solidFill>
                <a:latin typeface="Open Sans Semi-Bold Italics"/>
                <a:ea typeface="Open Sans Semi-Bold Italics"/>
                <a:cs typeface="Open Sans Semi-Bold Italics"/>
                <a:sym typeface="Open Sans Semi-Bold Italics"/>
              </a:rPr>
              <a:t>Egypt Digital Pioneers Initiative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268165" y="1690216"/>
            <a:ext cx="6996680" cy="22104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822"/>
              </a:lnSpc>
              <a:spcBef>
                <a:spcPct val="0"/>
              </a:spcBef>
            </a:pPr>
            <a:r>
              <a:rPr lang="en-US" b="true" sz="6301">
                <a:gradFill>
                  <a:gsLst>
                    <a:gs pos="0">
                      <a:srgbClr val="4BDCF6">
                        <a:alpha val="100000"/>
                      </a:srgbClr>
                    </a:gs>
                    <a:gs pos="100000">
                      <a:srgbClr val="FFFFFF">
                        <a:alpha val="100000"/>
                      </a:srgbClr>
                    </a:gs>
                  </a:gsLst>
                  <a:lin ang="0"/>
                </a:gradFill>
                <a:latin typeface="Barlow SemiCondensed Bold"/>
                <a:ea typeface="Barlow SemiCondensed Bold"/>
                <a:cs typeface="Barlow SemiCondensed Bold"/>
                <a:sym typeface="Barlow SemiCondensed Bold"/>
              </a:rPr>
              <a:t>Software Testing Methods 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291346" y="4141257"/>
            <a:ext cx="5330830" cy="14898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90"/>
              </a:lnSpc>
            </a:pPr>
            <a:r>
              <a:rPr lang="en-US" sz="1707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Software testing can be executed using two main methods: manual execution performed by testers, or automated execution performed by tools and scripts to ensure quality and reliability</a:t>
            </a:r>
          </a:p>
          <a:p>
            <a:pPr algn="l">
              <a:lnSpc>
                <a:spcPts val="2390"/>
              </a:lnSpc>
              <a:spcBef>
                <a:spcPct val="0"/>
              </a:spcBef>
            </a:pPr>
          </a:p>
        </p:txBody>
      </p:sp>
      <p:sp>
        <p:nvSpPr>
          <p:cNvPr name="TextBox 19" id="19"/>
          <p:cNvSpPr txBox="true"/>
          <p:nvPr/>
        </p:nvSpPr>
        <p:spPr>
          <a:xfrm rot="0">
            <a:off x="10058925" y="2296233"/>
            <a:ext cx="5572491" cy="406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74"/>
              </a:lnSpc>
            </a:pPr>
            <a:r>
              <a:rPr lang="en-US" sz="2499" b="true">
                <a:solidFill>
                  <a:srgbClr val="FFFFFF"/>
                </a:solidFill>
                <a:latin typeface="Barlow SemiCondensed Bold"/>
                <a:ea typeface="Barlow SemiCondensed Bold"/>
                <a:cs typeface="Barlow SemiCondensed Bold"/>
                <a:sym typeface="Barlow SemiCondensed Bold"/>
              </a:rPr>
              <a:t>Manual Testing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058925" y="4130065"/>
            <a:ext cx="5572491" cy="406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74"/>
              </a:lnSpc>
            </a:pPr>
            <a:r>
              <a:rPr lang="en-US" sz="2499" b="true">
                <a:solidFill>
                  <a:srgbClr val="FFFFFF"/>
                </a:solidFill>
                <a:latin typeface="Barlow SemiCondensed Bold"/>
                <a:ea typeface="Barlow SemiCondensed Bold"/>
                <a:cs typeface="Barlow SemiCondensed Bold"/>
                <a:sym typeface="Barlow SemiCondensed Bold"/>
              </a:rPr>
              <a:t>Automation Testing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058925" y="2752046"/>
            <a:ext cx="5572491" cy="1544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Manual</a:t>
            </a:r>
            <a:r>
              <a:rPr lang="en-US" sz="21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testing relies on the tester’s eyes, logic, and intuition to catch issues machines may miss.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</a:p>
        </p:txBody>
      </p:sp>
      <p:sp>
        <p:nvSpPr>
          <p:cNvPr name="TextBox 22" id="22"/>
          <p:cNvSpPr txBox="true"/>
          <p:nvPr/>
        </p:nvSpPr>
        <p:spPr>
          <a:xfrm rot="0">
            <a:off x="10058925" y="4633286"/>
            <a:ext cx="5726510" cy="1544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Automation test</a:t>
            </a:r>
            <a:r>
              <a:rPr lang="en-US" sz="21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ing delivers faster, more reliable results especially for repetitive and large-scale scenarios.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</a:p>
        </p:txBody>
      </p:sp>
      <p:grpSp>
        <p:nvGrpSpPr>
          <p:cNvPr name="Group 23" id="23"/>
          <p:cNvGrpSpPr/>
          <p:nvPr/>
        </p:nvGrpSpPr>
        <p:grpSpPr>
          <a:xfrm rot="0">
            <a:off x="2268165" y="6202068"/>
            <a:ext cx="6155626" cy="2558271"/>
            <a:chOff x="0" y="0"/>
            <a:chExt cx="1621235" cy="673783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621235" cy="673783"/>
            </a:xfrm>
            <a:custGeom>
              <a:avLst/>
              <a:gdLst/>
              <a:ahLst/>
              <a:cxnLst/>
              <a:rect r="r" b="b" t="t" l="l"/>
              <a:pathLst>
                <a:path h="673783" w="1621235">
                  <a:moveTo>
                    <a:pt x="0" y="0"/>
                  </a:moveTo>
                  <a:lnTo>
                    <a:pt x="1621235" y="0"/>
                  </a:lnTo>
                  <a:lnTo>
                    <a:pt x="1621235" y="673783"/>
                  </a:lnTo>
                  <a:lnTo>
                    <a:pt x="0" y="673783"/>
                  </a:lnTo>
                  <a:close/>
                </a:path>
              </a:pathLst>
            </a:custGeom>
            <a:gradFill rotWithShape="true">
              <a:gsLst>
                <a:gs pos="0">
                  <a:srgbClr val="191919">
                    <a:alpha val="66500"/>
                  </a:srgbClr>
                </a:gs>
                <a:gs pos="100000">
                  <a:srgbClr val="3533CD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19050"/>
              <a:ext cx="1621235" cy="6928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40"/>
                </a:lnSpc>
              </a:pPr>
            </a:p>
          </p:txBody>
        </p:sp>
      </p:grpSp>
      <p:sp>
        <p:nvSpPr>
          <p:cNvPr name="TextBox 26" id="26"/>
          <p:cNvSpPr txBox="true"/>
          <p:nvPr/>
        </p:nvSpPr>
        <p:spPr>
          <a:xfrm rot="0">
            <a:off x="4038163" y="6422644"/>
            <a:ext cx="3939197" cy="3423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4"/>
              </a:lnSpc>
            </a:pPr>
            <a:r>
              <a:rPr lang="en-US" sz="2200" b="true">
                <a:solidFill>
                  <a:srgbClr val="D9D9D9"/>
                </a:solidFill>
                <a:latin typeface="Barlow SemiCondensed Bold"/>
                <a:ea typeface="Barlow SemiCondensed Bold"/>
                <a:cs typeface="Barlow SemiCondensed Bold"/>
                <a:sym typeface="Barlow SemiCondensed Bold"/>
              </a:rPr>
              <a:t>Importance of Software Testing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4038163" y="7001221"/>
            <a:ext cx="3813863" cy="14163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612">
                <a:solidFill>
                  <a:srgbClr val="F9FAFD"/>
                </a:solidFill>
                <a:latin typeface="Open Sans"/>
                <a:ea typeface="Open Sans"/>
                <a:cs typeface="Open Sans"/>
                <a:sym typeface="Open Sans"/>
              </a:rPr>
              <a:t>Testing ensures every feature works as expected,protects the user experience, and builds confidence before real users interact with the system.</a:t>
            </a:r>
          </a:p>
          <a:p>
            <a:pPr algn="l">
              <a:lnSpc>
                <a:spcPts val="2258"/>
              </a:lnSpc>
              <a:spcBef>
                <a:spcPct val="0"/>
              </a:spcBef>
            </a:pPr>
          </a:p>
        </p:txBody>
      </p:sp>
      <p:sp>
        <p:nvSpPr>
          <p:cNvPr name="Freeform 28" id="28"/>
          <p:cNvSpPr/>
          <p:nvPr/>
        </p:nvSpPr>
        <p:spPr>
          <a:xfrm flipH="false" flipV="false" rot="0">
            <a:off x="2647744" y="6765036"/>
            <a:ext cx="996385" cy="1247430"/>
          </a:xfrm>
          <a:custGeom>
            <a:avLst/>
            <a:gdLst/>
            <a:ahLst/>
            <a:cxnLst/>
            <a:rect r="r" b="b" t="t" l="l"/>
            <a:pathLst>
              <a:path h="1247430" w="996385">
                <a:moveTo>
                  <a:pt x="0" y="0"/>
                </a:moveTo>
                <a:lnTo>
                  <a:pt x="996385" y="0"/>
                </a:lnTo>
                <a:lnTo>
                  <a:pt x="996385" y="1247430"/>
                </a:lnTo>
                <a:lnTo>
                  <a:pt x="0" y="124743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9" id="29"/>
          <p:cNvSpPr txBox="true"/>
          <p:nvPr/>
        </p:nvSpPr>
        <p:spPr>
          <a:xfrm rot="0">
            <a:off x="2291346" y="2640118"/>
            <a:ext cx="6109266" cy="10877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822"/>
              </a:lnSpc>
              <a:spcBef>
                <a:spcPct val="0"/>
              </a:spcBef>
            </a:pPr>
            <a:r>
              <a:rPr lang="en-US" b="true" sz="6301">
                <a:solidFill>
                  <a:srgbClr val="FFFFFF"/>
                </a:solidFill>
                <a:latin typeface="Barlow SemiCondensed Bold"/>
                <a:ea typeface="Barlow SemiCondensed Bold"/>
                <a:cs typeface="Barlow SemiCondensed Bold"/>
                <a:sym typeface="Barlow SemiCondensed Bold"/>
              </a:rPr>
              <a:t> 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3533CD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268165" y="5564393"/>
            <a:ext cx="6259566" cy="3126634"/>
            <a:chOff x="0" y="0"/>
            <a:chExt cx="1585490" cy="79194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585490" cy="791947"/>
            </a:xfrm>
            <a:custGeom>
              <a:avLst/>
              <a:gdLst/>
              <a:ahLst/>
              <a:cxnLst/>
              <a:rect r="r" b="b" t="t" l="l"/>
              <a:pathLst>
                <a:path h="791947" w="1585490">
                  <a:moveTo>
                    <a:pt x="0" y="0"/>
                  </a:moveTo>
                  <a:lnTo>
                    <a:pt x="1585490" y="0"/>
                  </a:lnTo>
                  <a:lnTo>
                    <a:pt x="1585490" y="791947"/>
                  </a:lnTo>
                  <a:lnTo>
                    <a:pt x="0" y="791947"/>
                  </a:lnTo>
                  <a:close/>
                </a:path>
              </a:pathLst>
            </a:custGeom>
            <a:blipFill>
              <a:blip r:embed="rId2"/>
              <a:stretch>
                <a:fillRect l="0" t="-37885" r="0" b="-3729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9522021" y="5732576"/>
            <a:ext cx="275453" cy="275453"/>
            <a:chOff x="0" y="0"/>
            <a:chExt cx="573658" cy="57365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73658" cy="573658"/>
            </a:xfrm>
            <a:custGeom>
              <a:avLst/>
              <a:gdLst/>
              <a:ahLst/>
              <a:cxnLst/>
              <a:rect r="r" b="b" t="t" l="l"/>
              <a:pathLst>
                <a:path h="573658" w="573658">
                  <a:moveTo>
                    <a:pt x="0" y="0"/>
                  </a:moveTo>
                  <a:lnTo>
                    <a:pt x="573658" y="0"/>
                  </a:lnTo>
                  <a:lnTo>
                    <a:pt x="573658" y="573658"/>
                  </a:lnTo>
                  <a:lnTo>
                    <a:pt x="0" y="573658"/>
                  </a:lnTo>
                  <a:close/>
                </a:path>
              </a:pathLst>
            </a:custGeom>
            <a:solidFill>
              <a:srgbClr val="4BDCF6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573658" cy="6117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-5400000">
            <a:off x="461731" y="5898282"/>
            <a:ext cx="1133938" cy="599570"/>
          </a:xfrm>
          <a:custGeom>
            <a:avLst/>
            <a:gdLst/>
            <a:ahLst/>
            <a:cxnLst/>
            <a:rect r="r" b="b" t="t" l="l"/>
            <a:pathLst>
              <a:path h="599570" w="1133938">
                <a:moveTo>
                  <a:pt x="0" y="0"/>
                </a:moveTo>
                <a:lnTo>
                  <a:pt x="1133938" y="0"/>
                </a:lnTo>
                <a:lnTo>
                  <a:pt x="1133938" y="599570"/>
                </a:lnTo>
                <a:lnTo>
                  <a:pt x="0" y="5995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7459528" y="2653165"/>
            <a:ext cx="1133938" cy="599570"/>
          </a:xfrm>
          <a:custGeom>
            <a:avLst/>
            <a:gdLst/>
            <a:ahLst/>
            <a:cxnLst/>
            <a:rect r="r" b="b" t="t" l="l"/>
            <a:pathLst>
              <a:path h="599570" w="1133938">
                <a:moveTo>
                  <a:pt x="0" y="0"/>
                </a:moveTo>
                <a:lnTo>
                  <a:pt x="1133939" y="0"/>
                </a:lnTo>
                <a:lnTo>
                  <a:pt x="1133939" y="599570"/>
                </a:lnTo>
                <a:lnTo>
                  <a:pt x="0" y="5995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-10800000">
            <a:off x="2268165" y="7653801"/>
            <a:ext cx="6259566" cy="1037226"/>
            <a:chOff x="0" y="0"/>
            <a:chExt cx="1648610" cy="27317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648610" cy="273179"/>
            </a:xfrm>
            <a:custGeom>
              <a:avLst/>
              <a:gdLst/>
              <a:ahLst/>
              <a:cxnLst/>
              <a:rect r="r" b="b" t="t" l="l"/>
              <a:pathLst>
                <a:path h="273179" w="1648610">
                  <a:moveTo>
                    <a:pt x="0" y="0"/>
                  </a:moveTo>
                  <a:lnTo>
                    <a:pt x="1648610" y="0"/>
                  </a:lnTo>
                  <a:lnTo>
                    <a:pt x="1648610" y="273179"/>
                  </a:lnTo>
                  <a:lnTo>
                    <a:pt x="0" y="273179"/>
                  </a:lnTo>
                  <a:close/>
                </a:path>
              </a:pathLst>
            </a:custGeom>
            <a:gradFill rotWithShape="true">
              <a:gsLst>
                <a:gs pos="0">
                  <a:srgbClr val="4BDCF6">
                    <a:alpha val="82000"/>
                  </a:srgbClr>
                </a:gs>
                <a:gs pos="100000">
                  <a:srgbClr val="FFFFFF">
                    <a:alpha val="5000"/>
                  </a:srgbClr>
                </a:gs>
              </a:gsLst>
              <a:lin ang="5400000"/>
            </a:gra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66675"/>
              <a:ext cx="1648610" cy="3398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60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0" y="0"/>
            <a:ext cx="1167063" cy="1072945"/>
          </a:xfrm>
          <a:custGeom>
            <a:avLst/>
            <a:gdLst/>
            <a:ahLst/>
            <a:cxnLst/>
            <a:rect r="r" b="b" t="t" l="l"/>
            <a:pathLst>
              <a:path h="1072945" w="1167063">
                <a:moveTo>
                  <a:pt x="0" y="0"/>
                </a:moveTo>
                <a:lnTo>
                  <a:pt x="1167063" y="0"/>
                </a:lnTo>
                <a:lnTo>
                  <a:pt x="1167063" y="1072945"/>
                </a:lnTo>
                <a:lnTo>
                  <a:pt x="0" y="107294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9941921" y="2930536"/>
            <a:ext cx="234009" cy="234009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2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9941921" y="3503166"/>
            <a:ext cx="234009" cy="234009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2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9941921" y="4040729"/>
            <a:ext cx="234009" cy="234009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2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0058925" y="6440127"/>
            <a:ext cx="234009" cy="234009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2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9522021" y="2358879"/>
            <a:ext cx="275453" cy="275453"/>
            <a:chOff x="0" y="0"/>
            <a:chExt cx="573658" cy="573658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573658" cy="573658"/>
            </a:xfrm>
            <a:custGeom>
              <a:avLst/>
              <a:gdLst/>
              <a:ahLst/>
              <a:cxnLst/>
              <a:rect r="r" b="b" t="t" l="l"/>
              <a:pathLst>
                <a:path h="573658" w="573658">
                  <a:moveTo>
                    <a:pt x="0" y="0"/>
                  </a:moveTo>
                  <a:lnTo>
                    <a:pt x="573658" y="0"/>
                  </a:lnTo>
                  <a:lnTo>
                    <a:pt x="573658" y="573658"/>
                  </a:lnTo>
                  <a:lnTo>
                    <a:pt x="0" y="573658"/>
                  </a:lnTo>
                  <a:close/>
                </a:path>
              </a:pathLst>
            </a:custGeom>
            <a:solidFill>
              <a:srgbClr val="4BDCF6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38100"/>
              <a:ext cx="573658" cy="6117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10059004" y="7587114"/>
            <a:ext cx="234009" cy="234009"/>
            <a:chOff x="0" y="0"/>
            <a:chExt cx="812800" cy="81280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2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10059004" y="8202123"/>
            <a:ext cx="234009" cy="234009"/>
            <a:chOff x="0" y="0"/>
            <a:chExt cx="812800" cy="812800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26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34" id="34"/>
          <p:cNvSpPr txBox="true"/>
          <p:nvPr/>
        </p:nvSpPr>
        <p:spPr>
          <a:xfrm rot="0">
            <a:off x="13657921" y="9432608"/>
            <a:ext cx="4181158" cy="3155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540"/>
              </a:lnSpc>
            </a:pPr>
            <a:r>
              <a:rPr lang="en-US" b="true" sz="2000" i="true">
                <a:solidFill>
                  <a:srgbClr val="FFFFFF"/>
                </a:solidFill>
                <a:latin typeface="Open Sans Semi-Bold Italics"/>
                <a:ea typeface="Open Sans Semi-Bold Italics"/>
                <a:cs typeface="Open Sans Semi-Bold Italics"/>
                <a:sym typeface="Open Sans Semi-Bold Italics"/>
              </a:rPr>
              <a:t>Egypt Digital Pioneers Initiative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2268165" y="1359320"/>
            <a:ext cx="6398634" cy="11372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39"/>
              </a:lnSpc>
              <a:spcBef>
                <a:spcPct val="0"/>
              </a:spcBef>
            </a:pPr>
            <a:r>
              <a:rPr lang="en-US" b="true" sz="6599">
                <a:gradFill>
                  <a:gsLst>
                    <a:gs pos="0">
                      <a:srgbClr val="4BDCF6">
                        <a:alpha val="100000"/>
                      </a:srgbClr>
                    </a:gs>
                    <a:gs pos="100000">
                      <a:srgbClr val="FFFFFF">
                        <a:alpha val="100000"/>
                      </a:srgbClr>
                    </a:gs>
                  </a:gsLst>
                  <a:lin ang="0"/>
                </a:gradFill>
                <a:latin typeface="Barlow SemiCondensed Bold"/>
                <a:ea typeface="Barlow SemiCondensed Bold"/>
                <a:cs typeface="Barlow SemiCondensed Bold"/>
                <a:sym typeface="Barlow SemiCondensed Bold"/>
              </a:rPr>
              <a:t>Manual Testing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0058925" y="2279118"/>
            <a:ext cx="5572491" cy="406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74"/>
              </a:lnSpc>
            </a:pPr>
            <a:r>
              <a:rPr lang="en-US" sz="2499" b="true">
                <a:solidFill>
                  <a:srgbClr val="FFFFFF"/>
                </a:solidFill>
                <a:latin typeface="Barlow SemiCondensed Bold"/>
                <a:ea typeface="Barlow SemiCondensed Bold"/>
                <a:cs typeface="Barlow SemiCondensed Bold"/>
                <a:sym typeface="Barlow SemiCondensed Bold"/>
              </a:rPr>
              <a:t>Advantages of Manual Testing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0058925" y="5652815"/>
            <a:ext cx="6185012" cy="406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74"/>
              </a:lnSpc>
            </a:pPr>
            <a:r>
              <a:rPr lang="en-US" sz="2499" b="true">
                <a:solidFill>
                  <a:srgbClr val="FFFFFF"/>
                </a:solidFill>
                <a:latin typeface="Barlow SemiCondensed Bold"/>
                <a:ea typeface="Barlow SemiCondensed Bold"/>
                <a:cs typeface="Barlow SemiCondensed Bold"/>
                <a:sym typeface="Barlow SemiCondensed Bold"/>
              </a:rPr>
              <a:t>Disadvantages of Manual Testing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0365186" y="4529019"/>
            <a:ext cx="5572491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Ea</a:t>
            </a:r>
            <a:r>
              <a:rPr lang="en-US" sz="21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rly detection of defects to reduce costs.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0292935" y="3414748"/>
            <a:ext cx="5572491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Best for UI and usability checks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0292935" y="3968468"/>
            <a:ext cx="5572491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Flexible with changing requirements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0365186" y="6392291"/>
            <a:ext cx="5726510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Time-consuming for repeated tests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10365186" y="6917436"/>
            <a:ext cx="5572491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Higher chance of human error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10365186" y="7422496"/>
            <a:ext cx="5572491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Not efficient for large-scale regression</a:t>
            </a:r>
          </a:p>
        </p:txBody>
      </p:sp>
      <p:grpSp>
        <p:nvGrpSpPr>
          <p:cNvPr name="Group 44" id="44"/>
          <p:cNvGrpSpPr/>
          <p:nvPr/>
        </p:nvGrpSpPr>
        <p:grpSpPr>
          <a:xfrm rot="0">
            <a:off x="9941921" y="4579538"/>
            <a:ext cx="234009" cy="234009"/>
            <a:chOff x="0" y="0"/>
            <a:chExt cx="812800" cy="812800"/>
          </a:xfrm>
        </p:grpSpPr>
        <p:sp>
          <p:nvSpPr>
            <p:cNvPr name="Freeform 45" id="4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6" id="46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26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47" id="47"/>
          <p:cNvSpPr txBox="true"/>
          <p:nvPr/>
        </p:nvSpPr>
        <p:spPr>
          <a:xfrm rot="0">
            <a:off x="10276918" y="2892436"/>
            <a:ext cx="5572491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Easy to perform and learn</a:t>
            </a:r>
          </a:p>
        </p:txBody>
      </p:sp>
      <p:grpSp>
        <p:nvGrpSpPr>
          <p:cNvPr name="Group 48" id="48"/>
          <p:cNvGrpSpPr/>
          <p:nvPr/>
        </p:nvGrpSpPr>
        <p:grpSpPr>
          <a:xfrm rot="0">
            <a:off x="10059004" y="6978937"/>
            <a:ext cx="234009" cy="234009"/>
            <a:chOff x="0" y="0"/>
            <a:chExt cx="812800" cy="812800"/>
          </a:xfrm>
        </p:grpSpPr>
        <p:sp>
          <p:nvSpPr>
            <p:cNvPr name="Freeform 49" id="4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0" id="50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26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1" id="51"/>
          <p:cNvSpPr txBox="true"/>
          <p:nvPr/>
        </p:nvSpPr>
        <p:spPr>
          <a:xfrm rot="0">
            <a:off x="10519204" y="7976216"/>
            <a:ext cx="5352910" cy="7346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58"/>
              </a:lnSpc>
              <a:spcBef>
                <a:spcPct val="0"/>
              </a:spcBef>
            </a:pPr>
            <a:r>
              <a:rPr lang="en-US" sz="2113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Difficult to maintain consistency across testers</a:t>
            </a:r>
          </a:p>
        </p:txBody>
      </p:sp>
      <p:sp>
        <p:nvSpPr>
          <p:cNvPr name="TextBox 52" id="52"/>
          <p:cNvSpPr txBox="true"/>
          <p:nvPr/>
        </p:nvSpPr>
        <p:spPr>
          <a:xfrm rot="0">
            <a:off x="2268165" y="2737403"/>
            <a:ext cx="6875835" cy="11255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59"/>
              </a:lnSpc>
              <a:spcBef>
                <a:spcPct val="0"/>
              </a:spcBef>
            </a:pPr>
            <a:r>
              <a:rPr lang="en-US" sz="2185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Manual Testing means the tester checks the system manually without using any automation tools or code, interacting with it just like a real user.</a:t>
            </a:r>
          </a:p>
        </p:txBody>
      </p:sp>
      <p:sp>
        <p:nvSpPr>
          <p:cNvPr name="TextBox 53" id="53"/>
          <p:cNvSpPr txBox="true"/>
          <p:nvPr/>
        </p:nvSpPr>
        <p:spPr>
          <a:xfrm rot="0">
            <a:off x="2268165" y="3968468"/>
            <a:ext cx="6572492" cy="7445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59"/>
              </a:lnSpc>
              <a:spcBef>
                <a:spcPct val="0"/>
              </a:spcBef>
            </a:pPr>
            <a:r>
              <a:rPr lang="en-US" sz="2185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Its go</a:t>
            </a:r>
            <a:r>
              <a:rPr lang="en-US" sz="2185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al is to ensure everything works correctly and catch any issues before they reach the end user.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3533CD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982314" y="3394929"/>
            <a:ext cx="6827780" cy="2463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</a:p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Manual testing is used for new or frequently changing features, for evaluating the user experience, and for scenarios that require human judgment to detect issues automation may miss.</a:t>
            </a:r>
          </a:p>
          <a:p>
            <a:pPr algn="l">
              <a:lnSpc>
                <a:spcPts val="2800"/>
              </a:lnSpc>
              <a:spcBef>
                <a:spcPct val="0"/>
              </a:spcBef>
            </a:pPr>
          </a:p>
          <a:p>
            <a:pPr algn="l">
              <a:lnSpc>
                <a:spcPts val="2800"/>
              </a:lnSpc>
              <a:spcBef>
                <a:spcPct val="0"/>
              </a:spcBef>
            </a:pPr>
          </a:p>
        </p:txBody>
      </p:sp>
      <p:grpSp>
        <p:nvGrpSpPr>
          <p:cNvPr name="Group 3" id="3"/>
          <p:cNvGrpSpPr/>
          <p:nvPr/>
        </p:nvGrpSpPr>
        <p:grpSpPr>
          <a:xfrm rot="0">
            <a:off x="1892062" y="5644378"/>
            <a:ext cx="6174784" cy="2957505"/>
            <a:chOff x="0" y="0"/>
            <a:chExt cx="1564015" cy="74910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564015" cy="749108"/>
            </a:xfrm>
            <a:custGeom>
              <a:avLst/>
              <a:gdLst/>
              <a:ahLst/>
              <a:cxnLst/>
              <a:rect r="r" b="b" t="t" l="l"/>
              <a:pathLst>
                <a:path h="749108" w="1564015">
                  <a:moveTo>
                    <a:pt x="0" y="0"/>
                  </a:moveTo>
                  <a:lnTo>
                    <a:pt x="1564015" y="0"/>
                  </a:lnTo>
                  <a:lnTo>
                    <a:pt x="1564015" y="749108"/>
                  </a:lnTo>
                  <a:lnTo>
                    <a:pt x="0" y="749108"/>
                  </a:lnTo>
                  <a:close/>
                </a:path>
              </a:pathLst>
            </a:custGeom>
            <a:blipFill>
              <a:blip r:embed="rId2"/>
              <a:stretch>
                <a:fillRect l="0" t="-30999" r="0" b="-37059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-10800000">
            <a:off x="626094" y="3735944"/>
            <a:ext cx="805212" cy="425756"/>
          </a:xfrm>
          <a:custGeom>
            <a:avLst/>
            <a:gdLst/>
            <a:ahLst/>
            <a:cxnLst/>
            <a:rect r="r" b="b" t="t" l="l"/>
            <a:pathLst>
              <a:path h="425756" w="805212">
                <a:moveTo>
                  <a:pt x="0" y="0"/>
                </a:moveTo>
                <a:lnTo>
                  <a:pt x="805212" y="0"/>
                </a:lnTo>
                <a:lnTo>
                  <a:pt x="805212" y="425756"/>
                </a:lnTo>
                <a:lnTo>
                  <a:pt x="0" y="4257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5400000">
            <a:off x="16692331" y="6681922"/>
            <a:ext cx="1133938" cy="599570"/>
          </a:xfrm>
          <a:custGeom>
            <a:avLst/>
            <a:gdLst/>
            <a:ahLst/>
            <a:cxnLst/>
            <a:rect r="r" b="b" t="t" l="l"/>
            <a:pathLst>
              <a:path h="599570" w="1133938">
                <a:moveTo>
                  <a:pt x="0" y="0"/>
                </a:moveTo>
                <a:lnTo>
                  <a:pt x="1133938" y="0"/>
                </a:lnTo>
                <a:lnTo>
                  <a:pt x="1133938" y="599570"/>
                </a:lnTo>
                <a:lnTo>
                  <a:pt x="0" y="5995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-10800000">
            <a:off x="1892062" y="7708640"/>
            <a:ext cx="6174784" cy="1022210"/>
            <a:chOff x="0" y="0"/>
            <a:chExt cx="1626281" cy="26922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626281" cy="269224"/>
            </a:xfrm>
            <a:custGeom>
              <a:avLst/>
              <a:gdLst/>
              <a:ahLst/>
              <a:cxnLst/>
              <a:rect r="r" b="b" t="t" l="l"/>
              <a:pathLst>
                <a:path h="269224" w="1626281">
                  <a:moveTo>
                    <a:pt x="0" y="0"/>
                  </a:moveTo>
                  <a:lnTo>
                    <a:pt x="1626281" y="0"/>
                  </a:lnTo>
                  <a:lnTo>
                    <a:pt x="1626281" y="269224"/>
                  </a:lnTo>
                  <a:lnTo>
                    <a:pt x="0" y="269224"/>
                  </a:lnTo>
                  <a:close/>
                </a:path>
              </a:pathLst>
            </a:custGeom>
            <a:gradFill rotWithShape="true">
              <a:gsLst>
                <a:gs pos="0">
                  <a:srgbClr val="4BDCF6">
                    <a:alpha val="53000"/>
                  </a:srgbClr>
                </a:gs>
                <a:gs pos="100000">
                  <a:srgbClr val="FFFFFF">
                    <a:alpha val="5000"/>
                  </a:srgbClr>
                </a:gs>
              </a:gsLst>
              <a:lin ang="5400000"/>
            </a:gradFill>
          </p:spPr>
        </p:sp>
        <p:sp>
          <p:nvSpPr>
            <p:cNvPr name="TextBox 9" id="9"/>
            <p:cNvSpPr txBox="true"/>
            <p:nvPr/>
          </p:nvSpPr>
          <p:spPr>
            <a:xfrm>
              <a:off x="0" y="-66675"/>
              <a:ext cx="1626281" cy="3358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60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0" y="0"/>
            <a:ext cx="1207000" cy="1109661"/>
          </a:xfrm>
          <a:custGeom>
            <a:avLst/>
            <a:gdLst/>
            <a:ahLst/>
            <a:cxnLst/>
            <a:rect r="r" b="b" t="t" l="l"/>
            <a:pathLst>
              <a:path h="1109661" w="1207000">
                <a:moveTo>
                  <a:pt x="0" y="0"/>
                </a:moveTo>
                <a:lnTo>
                  <a:pt x="1207000" y="0"/>
                </a:lnTo>
                <a:lnTo>
                  <a:pt x="1207000" y="1109661"/>
                </a:lnTo>
                <a:lnTo>
                  <a:pt x="0" y="110966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3151315" y="9422882"/>
            <a:ext cx="4248742" cy="3155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540"/>
              </a:lnSpc>
            </a:pPr>
            <a:r>
              <a:rPr lang="en-US" sz="2000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b="true" sz="2000" i="true">
                <a:solidFill>
                  <a:srgbClr val="FFFFFF"/>
                </a:solidFill>
                <a:latin typeface="Open Sans Bold Italics"/>
                <a:ea typeface="Open Sans Bold Italics"/>
                <a:cs typeface="Open Sans Bold Italics"/>
                <a:sym typeface="Open Sans Bold Italics"/>
              </a:rPr>
              <a:t>Egypt Digital Pioneers Initiative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892062" y="1166806"/>
            <a:ext cx="7125270" cy="11372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39"/>
              </a:lnSpc>
              <a:spcBef>
                <a:spcPct val="0"/>
              </a:spcBef>
            </a:pPr>
            <a:r>
              <a:rPr lang="en-US" b="true" sz="6599">
                <a:gradFill>
                  <a:gsLst>
                    <a:gs pos="0">
                      <a:srgbClr val="4BDCF6">
                        <a:alpha val="100000"/>
                      </a:srgbClr>
                    </a:gs>
                    <a:gs pos="100000">
                      <a:srgbClr val="FFFFFF">
                        <a:alpha val="100000"/>
                      </a:srgbClr>
                    </a:gs>
                  </a:gsLst>
                  <a:lin ang="0"/>
                </a:gradFill>
                <a:latin typeface="Barlow SemiCondensed Bold"/>
                <a:ea typeface="Barlow SemiCondensed Bold"/>
                <a:cs typeface="Barlow SemiCondensed Bold"/>
                <a:sym typeface="Barlow SemiCondensed Bold"/>
              </a:rPr>
              <a:t>When Do We Use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753307" y="2128133"/>
            <a:ext cx="5572491" cy="3423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4"/>
              </a:lnSpc>
            </a:pPr>
            <a:r>
              <a:rPr lang="en-US" sz="2200" b="true">
                <a:solidFill>
                  <a:srgbClr val="FFFFFF"/>
                </a:solidFill>
                <a:latin typeface="Barlow SemiCondensed Bold"/>
                <a:ea typeface="Barlow SemiCondensed Bold"/>
                <a:cs typeface="Barlow SemiCondensed Bold"/>
                <a:sym typeface="Barlow SemiCondensed Bold"/>
              </a:rPr>
              <a:t>  New or Changing Features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922711" y="4593359"/>
            <a:ext cx="5572491" cy="3423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4"/>
              </a:lnSpc>
            </a:pPr>
            <a:r>
              <a:rPr lang="en-US" sz="2200" b="true">
                <a:solidFill>
                  <a:srgbClr val="FFFFFF"/>
                </a:solidFill>
                <a:latin typeface="Barlow SemiCondensed Bold"/>
                <a:ea typeface="Barlow SemiCondensed Bold"/>
                <a:cs typeface="Barlow SemiCondensed Bold"/>
                <a:sym typeface="Barlow SemiCondensed Bold"/>
              </a:rPr>
              <a:t> UI/UX and Visual Checks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753307" y="7161523"/>
            <a:ext cx="4882130" cy="3423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4"/>
              </a:lnSpc>
            </a:pPr>
            <a:r>
              <a:rPr lang="en-US" sz="2200" b="true">
                <a:solidFill>
                  <a:srgbClr val="FFFFFF"/>
                </a:solidFill>
                <a:latin typeface="Barlow SemiCondensed Bold"/>
                <a:ea typeface="Barlow SemiCondensed Bold"/>
                <a:cs typeface="Barlow SemiCondensed Bold"/>
                <a:sym typeface="Barlow SemiCondensed Bold"/>
              </a:rPr>
              <a:t>   Complex Scenarios Needing Human Logic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1076708" y="2703095"/>
            <a:ext cx="6034713" cy="16195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06"/>
              </a:lnSpc>
            </a:pPr>
            <a:r>
              <a:rPr lang="en-US" sz="186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Manual testing is essential when the feature is new, unstable, or still changing,</a:t>
            </a:r>
          </a:p>
          <a:p>
            <a:pPr algn="l">
              <a:lnSpc>
                <a:spcPts val="2606"/>
              </a:lnSpc>
            </a:pPr>
            <a:r>
              <a:rPr lang="en-US" sz="186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because human judgment can quickly adapt to updates and unclear requirements.</a:t>
            </a:r>
          </a:p>
          <a:p>
            <a:pPr algn="l">
              <a:lnSpc>
                <a:spcPts val="2606"/>
              </a:lnSpc>
              <a:spcBef>
                <a:spcPct val="0"/>
              </a:spcBef>
            </a:pPr>
          </a:p>
        </p:txBody>
      </p:sp>
      <p:sp>
        <p:nvSpPr>
          <p:cNvPr name="TextBox 17" id="17"/>
          <p:cNvSpPr txBox="true"/>
          <p:nvPr/>
        </p:nvSpPr>
        <p:spPr>
          <a:xfrm rot="0">
            <a:off x="9711240" y="1668774"/>
            <a:ext cx="1042067" cy="11372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39"/>
              </a:lnSpc>
              <a:spcBef>
                <a:spcPct val="0"/>
              </a:spcBef>
            </a:pPr>
            <a:r>
              <a:rPr lang="en-US" b="true" sz="6599">
                <a:solidFill>
                  <a:srgbClr val="4BDCF6"/>
                </a:solidFill>
                <a:latin typeface="Barlow SemiCondensed Bold"/>
                <a:ea typeface="Barlow SemiCondensed Bold"/>
                <a:cs typeface="Barlow SemiCondensed Bold"/>
                <a:sym typeface="Barlow SemiCondensed Bold"/>
              </a:rPr>
              <a:t>01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711240" y="4134000"/>
            <a:ext cx="1042067" cy="11372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39"/>
              </a:lnSpc>
              <a:spcBef>
                <a:spcPct val="0"/>
              </a:spcBef>
            </a:pPr>
            <a:r>
              <a:rPr lang="en-US" b="true" sz="6599">
                <a:solidFill>
                  <a:srgbClr val="4BDCF6"/>
                </a:solidFill>
                <a:latin typeface="Barlow SemiCondensed Bold"/>
                <a:ea typeface="Barlow SemiCondensed Bold"/>
                <a:cs typeface="Barlow SemiCondensed Bold"/>
                <a:sym typeface="Barlow SemiCondensed Bold"/>
              </a:rPr>
              <a:t>02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822181" y="6702164"/>
            <a:ext cx="1042067" cy="11372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39"/>
              </a:lnSpc>
              <a:spcBef>
                <a:spcPct val="0"/>
              </a:spcBef>
            </a:pPr>
            <a:r>
              <a:rPr lang="en-US" b="true" sz="6599">
                <a:solidFill>
                  <a:srgbClr val="4BDCF6"/>
                </a:solidFill>
                <a:latin typeface="Barlow SemiCondensed Bold"/>
                <a:ea typeface="Barlow SemiCondensed Bold"/>
                <a:cs typeface="Barlow SemiCondensed Bold"/>
                <a:sym typeface="Barlow SemiCondensed Bold"/>
              </a:rPr>
              <a:t>03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1076708" y="5126251"/>
            <a:ext cx="5357940" cy="1240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6"/>
              </a:lnSpc>
            </a:pPr>
            <a:r>
              <a:rPr lang="en-US" sz="1804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Some issues only humans can notice, such as design problems, alignment, layout,</a:t>
            </a:r>
          </a:p>
          <a:p>
            <a:pPr algn="l">
              <a:lnSpc>
                <a:spcPts val="2526"/>
              </a:lnSpc>
              <a:spcBef>
                <a:spcPct val="0"/>
              </a:spcBef>
            </a:pPr>
            <a:r>
              <a:rPr lang="en-US" sz="1804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and overall user experience—automation can't reliably evaluate how the interface feels.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982314" y="2170742"/>
            <a:ext cx="7125270" cy="11372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39"/>
              </a:lnSpc>
              <a:spcBef>
                <a:spcPct val="0"/>
              </a:spcBef>
            </a:pPr>
            <a:r>
              <a:rPr lang="en-US" b="true" sz="6599">
                <a:solidFill>
                  <a:srgbClr val="FFFFFF"/>
                </a:solidFill>
                <a:latin typeface="Barlow SemiCondensed Bold"/>
                <a:ea typeface="Barlow SemiCondensed Bold"/>
                <a:cs typeface="Barlow SemiCondensed Bold"/>
                <a:sym typeface="Barlow SemiCondensed Bold"/>
              </a:rPr>
              <a:t>Ma</a:t>
            </a:r>
            <a:r>
              <a:rPr lang="en-US" b="true" sz="6599">
                <a:solidFill>
                  <a:srgbClr val="FFFFFF"/>
                </a:solidFill>
                <a:latin typeface="Barlow SemiCondensed Bold"/>
                <a:ea typeface="Barlow SemiCondensed Bold"/>
                <a:cs typeface="Barlow SemiCondensed Bold"/>
                <a:sym typeface="Barlow SemiCondensed Bold"/>
              </a:rPr>
              <a:t>nual Testing?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1076708" y="7680065"/>
            <a:ext cx="5418494" cy="15543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6"/>
              </a:lnSpc>
            </a:pPr>
            <a:r>
              <a:rPr lang="en-US" sz="1804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When the behavior is unusual, unclear, or needs intuition and critical thinking,</a:t>
            </a:r>
          </a:p>
          <a:p>
            <a:pPr algn="l">
              <a:lnSpc>
                <a:spcPts val="2526"/>
              </a:lnSpc>
              <a:spcBef>
                <a:spcPct val="0"/>
              </a:spcBef>
            </a:pPr>
            <a:r>
              <a:rPr lang="en-US" sz="1804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manual testing is the best approach to understand how real users interact with the system.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3533CD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873073" y="5487449"/>
            <a:ext cx="7270927" cy="3770851"/>
            <a:chOff x="0" y="0"/>
            <a:chExt cx="1841658" cy="95512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41658" cy="955121"/>
            </a:xfrm>
            <a:custGeom>
              <a:avLst/>
              <a:gdLst/>
              <a:ahLst/>
              <a:cxnLst/>
              <a:rect r="r" b="b" t="t" l="l"/>
              <a:pathLst>
                <a:path h="955121" w="1841658">
                  <a:moveTo>
                    <a:pt x="0" y="0"/>
                  </a:moveTo>
                  <a:lnTo>
                    <a:pt x="1841658" y="0"/>
                  </a:lnTo>
                  <a:lnTo>
                    <a:pt x="1841658" y="955121"/>
                  </a:lnTo>
                  <a:lnTo>
                    <a:pt x="0" y="955121"/>
                  </a:lnTo>
                  <a:close/>
                </a:path>
              </a:pathLst>
            </a:custGeom>
            <a:blipFill>
              <a:blip r:embed="rId2"/>
              <a:stretch>
                <a:fillRect l="0" t="-374" r="0" b="-374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-10800000">
            <a:off x="626094" y="3735944"/>
            <a:ext cx="805212" cy="425756"/>
          </a:xfrm>
          <a:custGeom>
            <a:avLst/>
            <a:gdLst/>
            <a:ahLst/>
            <a:cxnLst/>
            <a:rect r="r" b="b" t="t" l="l"/>
            <a:pathLst>
              <a:path h="425756" w="805212">
                <a:moveTo>
                  <a:pt x="0" y="0"/>
                </a:moveTo>
                <a:lnTo>
                  <a:pt x="805212" y="0"/>
                </a:lnTo>
                <a:lnTo>
                  <a:pt x="805212" y="425756"/>
                </a:lnTo>
                <a:lnTo>
                  <a:pt x="0" y="4257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5400000">
            <a:off x="16692331" y="6681922"/>
            <a:ext cx="1133938" cy="599570"/>
          </a:xfrm>
          <a:custGeom>
            <a:avLst/>
            <a:gdLst/>
            <a:ahLst/>
            <a:cxnLst/>
            <a:rect r="r" b="b" t="t" l="l"/>
            <a:pathLst>
              <a:path h="599570" w="1133938">
                <a:moveTo>
                  <a:pt x="0" y="0"/>
                </a:moveTo>
                <a:lnTo>
                  <a:pt x="1133938" y="0"/>
                </a:lnTo>
                <a:lnTo>
                  <a:pt x="1133938" y="599570"/>
                </a:lnTo>
                <a:lnTo>
                  <a:pt x="0" y="5995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-5400000">
            <a:off x="4216777" y="4331077"/>
            <a:ext cx="2583518" cy="7270927"/>
            <a:chOff x="0" y="0"/>
            <a:chExt cx="680433" cy="191497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80433" cy="1914977"/>
            </a:xfrm>
            <a:custGeom>
              <a:avLst/>
              <a:gdLst/>
              <a:ahLst/>
              <a:cxnLst/>
              <a:rect r="r" b="b" t="t" l="l"/>
              <a:pathLst>
                <a:path h="1914977" w="680433">
                  <a:moveTo>
                    <a:pt x="0" y="0"/>
                  </a:moveTo>
                  <a:lnTo>
                    <a:pt x="680433" y="0"/>
                  </a:lnTo>
                  <a:lnTo>
                    <a:pt x="680433" y="1914977"/>
                  </a:lnTo>
                  <a:lnTo>
                    <a:pt x="0" y="1914977"/>
                  </a:lnTo>
                  <a:close/>
                </a:path>
              </a:pathLst>
            </a:custGeom>
            <a:gradFill rotWithShape="true">
              <a:gsLst>
                <a:gs pos="0">
                  <a:srgbClr val="4BDCF6">
                    <a:alpha val="53000"/>
                  </a:srgbClr>
                </a:gs>
                <a:gs pos="100000">
                  <a:srgbClr val="FFFFFF">
                    <a:alpha val="5000"/>
                  </a:srgbClr>
                </a:gs>
              </a:gsLst>
              <a:lin ang="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0" y="-66675"/>
              <a:ext cx="680433" cy="19816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60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0" y="0"/>
            <a:ext cx="1207000" cy="1109661"/>
          </a:xfrm>
          <a:custGeom>
            <a:avLst/>
            <a:gdLst/>
            <a:ahLst/>
            <a:cxnLst/>
            <a:rect r="r" b="b" t="t" l="l"/>
            <a:pathLst>
              <a:path h="1109661" w="1207000">
                <a:moveTo>
                  <a:pt x="0" y="0"/>
                </a:moveTo>
                <a:lnTo>
                  <a:pt x="1207000" y="0"/>
                </a:lnTo>
                <a:lnTo>
                  <a:pt x="1207000" y="1109661"/>
                </a:lnTo>
                <a:lnTo>
                  <a:pt x="0" y="110966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0735686" y="2345886"/>
            <a:ext cx="275453" cy="275453"/>
            <a:chOff x="0" y="0"/>
            <a:chExt cx="573658" cy="57365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73658" cy="573658"/>
            </a:xfrm>
            <a:custGeom>
              <a:avLst/>
              <a:gdLst/>
              <a:ahLst/>
              <a:cxnLst/>
              <a:rect r="r" b="b" t="t" l="l"/>
              <a:pathLst>
                <a:path h="573658" w="573658">
                  <a:moveTo>
                    <a:pt x="0" y="0"/>
                  </a:moveTo>
                  <a:lnTo>
                    <a:pt x="573658" y="0"/>
                  </a:lnTo>
                  <a:lnTo>
                    <a:pt x="573658" y="573658"/>
                  </a:lnTo>
                  <a:lnTo>
                    <a:pt x="0" y="573658"/>
                  </a:lnTo>
                  <a:close/>
                </a:path>
              </a:pathLst>
            </a:custGeom>
            <a:solidFill>
              <a:srgbClr val="4BDCF6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573658" cy="6117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0981823" y="5534223"/>
            <a:ext cx="275453" cy="275453"/>
            <a:chOff x="0" y="0"/>
            <a:chExt cx="573658" cy="573658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573658" cy="573658"/>
            </a:xfrm>
            <a:custGeom>
              <a:avLst/>
              <a:gdLst/>
              <a:ahLst/>
              <a:cxnLst/>
              <a:rect r="r" b="b" t="t" l="l"/>
              <a:pathLst>
                <a:path h="573658" w="573658">
                  <a:moveTo>
                    <a:pt x="0" y="0"/>
                  </a:moveTo>
                  <a:lnTo>
                    <a:pt x="573658" y="0"/>
                  </a:lnTo>
                  <a:lnTo>
                    <a:pt x="573658" y="573658"/>
                  </a:lnTo>
                  <a:lnTo>
                    <a:pt x="0" y="573658"/>
                  </a:lnTo>
                  <a:close/>
                </a:path>
              </a:pathLst>
            </a:custGeom>
            <a:solidFill>
              <a:srgbClr val="4BDCF6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573658" cy="6117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1873073" y="1262507"/>
            <a:ext cx="6969238" cy="11372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39"/>
              </a:lnSpc>
              <a:spcBef>
                <a:spcPct val="0"/>
              </a:spcBef>
            </a:pPr>
            <a:r>
              <a:rPr lang="en-US" b="true" sz="6599">
                <a:gradFill>
                  <a:gsLst>
                    <a:gs pos="0">
                      <a:srgbClr val="4BDCF6">
                        <a:alpha val="100000"/>
                      </a:srgbClr>
                    </a:gs>
                    <a:gs pos="100000">
                      <a:srgbClr val="FFFFFF">
                        <a:alpha val="100000"/>
                      </a:srgbClr>
                    </a:gs>
                  </a:gsLst>
                  <a:lin ang="0"/>
                </a:gradFill>
                <a:latin typeface="Barlow SemiCondensed Bold"/>
                <a:ea typeface="Barlow SemiCondensed Bold"/>
                <a:cs typeface="Barlow SemiCondensed Bold"/>
                <a:sym typeface="Barlow SemiCondensed Bold"/>
              </a:rPr>
              <a:t> Manual Testing VS 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929197" y="3995199"/>
            <a:ext cx="7214803" cy="1406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Manual testing discovers the issues. Automation testing speeds up finding them again. Both are needed for a complete testing strategy.</a:t>
            </a:r>
          </a:p>
          <a:p>
            <a:pPr algn="l">
              <a:lnSpc>
                <a:spcPts val="2800"/>
              </a:lnSpc>
              <a:spcBef>
                <a:spcPct val="0"/>
              </a:spcBef>
            </a:pPr>
          </a:p>
        </p:txBody>
      </p:sp>
      <p:sp>
        <p:nvSpPr>
          <p:cNvPr name="TextBox 18" id="18"/>
          <p:cNvSpPr txBox="true"/>
          <p:nvPr/>
        </p:nvSpPr>
        <p:spPr>
          <a:xfrm rot="0">
            <a:off x="11381704" y="5468399"/>
            <a:ext cx="6177381" cy="396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4"/>
              </a:lnSpc>
            </a:pPr>
            <a:r>
              <a:rPr lang="en-US" sz="2538" b="true">
                <a:solidFill>
                  <a:srgbClr val="FFFFFF"/>
                </a:solidFill>
                <a:latin typeface="Barlow SemiCondensed Bold"/>
                <a:ea typeface="Barlow SemiCondensed Bold"/>
                <a:cs typeface="Barlow SemiCondensed Bold"/>
                <a:sym typeface="Barlow SemiCondensed Bold"/>
              </a:rPr>
              <a:t> Manual Testing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1119549" y="2287037"/>
            <a:ext cx="5943861" cy="4059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34"/>
              </a:lnSpc>
            </a:pPr>
            <a:r>
              <a:rPr lang="en-US" sz="2546" b="true">
                <a:solidFill>
                  <a:srgbClr val="FFFFFF"/>
                </a:solidFill>
                <a:latin typeface="Barlow SemiCondensed Bold"/>
                <a:ea typeface="Barlow SemiCondensed Bold"/>
                <a:cs typeface="Barlow SemiCondensed Bold"/>
                <a:sym typeface="Barlow SemiCondensed Bold"/>
              </a:rPr>
              <a:t> Automation Testing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928710" y="6246974"/>
            <a:ext cx="6030805" cy="18176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49021" indent="-224510" lvl="1">
              <a:lnSpc>
                <a:spcPts val="2911"/>
              </a:lnSpc>
              <a:buFont typeface="Arial"/>
              <a:buChar char="•"/>
            </a:pPr>
            <a:r>
              <a:rPr lang="en-US" sz="207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Tester executes all steps manually</a:t>
            </a:r>
          </a:p>
          <a:p>
            <a:pPr algn="l" marL="449021" indent="-224510" lvl="1">
              <a:lnSpc>
                <a:spcPts val="2911"/>
              </a:lnSpc>
              <a:buFont typeface="Arial"/>
              <a:buChar char="•"/>
            </a:pPr>
            <a:r>
              <a:rPr lang="en-US" sz="207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Useful for UI/UX issues</a:t>
            </a:r>
          </a:p>
          <a:p>
            <a:pPr algn="l" marL="449021" indent="-224510" lvl="1">
              <a:lnSpc>
                <a:spcPts val="2911"/>
              </a:lnSpc>
              <a:buFont typeface="Arial"/>
              <a:buChar char="•"/>
            </a:pPr>
            <a:r>
              <a:rPr lang="en-US" sz="207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Best for new features &amp; exploratory testing</a:t>
            </a:r>
          </a:p>
          <a:p>
            <a:pPr algn="l" marL="449021" indent="-224510" lvl="1">
              <a:lnSpc>
                <a:spcPts val="2911"/>
              </a:lnSpc>
              <a:buFont typeface="Arial"/>
              <a:buChar char="•"/>
            </a:pPr>
            <a:r>
              <a:rPr lang="en-US" sz="207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Requires human judgment and experience</a:t>
            </a:r>
          </a:p>
          <a:p>
            <a:pPr algn="l">
              <a:lnSpc>
                <a:spcPts val="2911"/>
              </a:lnSpc>
              <a:spcBef>
                <a:spcPct val="0"/>
              </a:spcBef>
            </a:pPr>
          </a:p>
        </p:txBody>
      </p:sp>
      <p:sp>
        <p:nvSpPr>
          <p:cNvPr name="TextBox 21" id="21"/>
          <p:cNvSpPr txBox="true"/>
          <p:nvPr/>
        </p:nvSpPr>
        <p:spPr>
          <a:xfrm rot="0">
            <a:off x="10735686" y="3015907"/>
            <a:ext cx="6131280" cy="18277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51558" indent="-225779" lvl="1">
              <a:lnSpc>
                <a:spcPts val="2928"/>
              </a:lnSpc>
              <a:buFont typeface="Arial"/>
              <a:buChar char="•"/>
            </a:pPr>
            <a:r>
              <a:rPr lang="en-US" sz="209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Uses tools/scripts to run tests automatically</a:t>
            </a:r>
          </a:p>
          <a:p>
            <a:pPr algn="l" marL="451558" indent="-225779" lvl="1">
              <a:lnSpc>
                <a:spcPts val="2928"/>
              </a:lnSpc>
              <a:buFont typeface="Arial"/>
              <a:buChar char="•"/>
            </a:pPr>
            <a:r>
              <a:rPr lang="en-US" sz="209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Faster and more efficient for repeated tests</a:t>
            </a:r>
          </a:p>
          <a:p>
            <a:pPr algn="l" marL="451558" indent="-225779" lvl="1">
              <a:lnSpc>
                <a:spcPts val="2928"/>
              </a:lnSpc>
              <a:buFont typeface="Arial"/>
              <a:buChar char="•"/>
            </a:pPr>
            <a:r>
              <a:rPr lang="en-US" sz="209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Best for regression and large projects</a:t>
            </a:r>
          </a:p>
          <a:p>
            <a:pPr algn="l" marL="451558" indent="-225779" lvl="1">
              <a:lnSpc>
                <a:spcPts val="2928"/>
              </a:lnSpc>
              <a:buFont typeface="Arial"/>
              <a:buChar char="•"/>
            </a:pPr>
            <a:r>
              <a:rPr lang="en-US" sz="209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Requires initial setup and programming skills</a:t>
            </a:r>
          </a:p>
          <a:p>
            <a:pPr algn="l">
              <a:lnSpc>
                <a:spcPts val="2928"/>
              </a:lnSpc>
              <a:spcBef>
                <a:spcPct val="0"/>
              </a:spcBef>
            </a:pPr>
          </a:p>
        </p:txBody>
      </p:sp>
      <p:sp>
        <p:nvSpPr>
          <p:cNvPr name="TextBox 22" id="22"/>
          <p:cNvSpPr txBox="true"/>
          <p:nvPr/>
        </p:nvSpPr>
        <p:spPr>
          <a:xfrm rot="0">
            <a:off x="13657921" y="9432608"/>
            <a:ext cx="4181158" cy="3155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540"/>
              </a:lnSpc>
            </a:pPr>
            <a:r>
              <a:rPr lang="en-US" b="true" sz="2000" i="true">
                <a:solidFill>
                  <a:srgbClr val="FFFFFF"/>
                </a:solidFill>
                <a:latin typeface="Open Sans Semi-Bold Italics"/>
                <a:ea typeface="Open Sans Semi-Bold Italics"/>
                <a:cs typeface="Open Sans Semi-Bold Italics"/>
                <a:sym typeface="Open Sans Semi-Bold Italics"/>
              </a:rPr>
              <a:t>Egypt Digital Pioneers Initiative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873073" y="2350262"/>
            <a:ext cx="6969238" cy="11372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39"/>
              </a:lnSpc>
              <a:spcBef>
                <a:spcPct val="0"/>
              </a:spcBef>
            </a:pPr>
            <a:r>
              <a:rPr lang="en-US" b="true" sz="6599">
                <a:solidFill>
                  <a:srgbClr val="FFFFFF"/>
                </a:solidFill>
                <a:latin typeface="Barlow SemiCondensed Bold"/>
                <a:ea typeface="Barlow SemiCondensed Bold"/>
                <a:cs typeface="Barlow SemiCondensed Bold"/>
                <a:sym typeface="Barlow SemiCondensed Bold"/>
              </a:rPr>
              <a:t>Autom</a:t>
            </a:r>
            <a:r>
              <a:rPr lang="en-US" b="true" sz="6599">
                <a:solidFill>
                  <a:srgbClr val="FFFFFF"/>
                </a:solidFill>
                <a:latin typeface="Barlow SemiCondensed Bold"/>
                <a:ea typeface="Barlow SemiCondensed Bold"/>
                <a:cs typeface="Barlow SemiCondensed Bold"/>
                <a:sym typeface="Barlow SemiCondensed Bold"/>
              </a:rPr>
              <a:t>ation Testing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3533CD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3518547" y="3182136"/>
            <a:ext cx="3987219" cy="6997696"/>
            <a:chOff x="0" y="0"/>
            <a:chExt cx="1009925" cy="1772451"/>
          </a:xfrm>
        </p:grpSpPr>
        <p:sp>
          <p:nvSpPr>
            <p:cNvPr name="Freeform 3" id="3"/>
            <p:cNvSpPr/>
            <p:nvPr/>
          </p:nvSpPr>
          <p:spPr>
            <a:xfrm flipH="false" flipV="false" rot="5400000">
              <a:off x="-381263" y="381263"/>
              <a:ext cx="1772451" cy="1009925"/>
            </a:xfrm>
            <a:custGeom>
              <a:avLst/>
              <a:gdLst/>
              <a:ahLst/>
              <a:cxnLst/>
              <a:rect r="r" b="b" t="t" l="l"/>
              <a:pathLst>
                <a:path h="1009925" w="1772451">
                  <a:moveTo>
                    <a:pt x="0" y="1009925"/>
                  </a:moveTo>
                  <a:lnTo>
                    <a:pt x="0" y="0"/>
                  </a:lnTo>
                  <a:lnTo>
                    <a:pt x="1772451" y="0"/>
                  </a:lnTo>
                  <a:lnTo>
                    <a:pt x="1772451" y="1009925"/>
                  </a:lnTo>
                  <a:close/>
                </a:path>
              </a:pathLst>
            </a:custGeom>
            <a:blipFill>
              <a:blip r:embed="rId2"/>
              <a:stretch>
                <a:fillRect l="0" t="-34817" r="0" b="-40686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9868255" y="7470009"/>
            <a:ext cx="2991938" cy="922225"/>
            <a:chOff x="0" y="0"/>
            <a:chExt cx="788000" cy="24289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88000" cy="242891"/>
            </a:xfrm>
            <a:custGeom>
              <a:avLst/>
              <a:gdLst/>
              <a:ahLst/>
              <a:cxnLst/>
              <a:rect r="r" b="b" t="t" l="l"/>
              <a:pathLst>
                <a:path h="242891" w="788000">
                  <a:moveTo>
                    <a:pt x="0" y="0"/>
                  </a:moveTo>
                  <a:lnTo>
                    <a:pt x="788000" y="0"/>
                  </a:lnTo>
                  <a:lnTo>
                    <a:pt x="788000" y="242891"/>
                  </a:lnTo>
                  <a:lnTo>
                    <a:pt x="0" y="24289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4BDCF6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19050"/>
              <a:ext cx="788000" cy="2619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40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2013309" y="1429782"/>
            <a:ext cx="6997696" cy="2525502"/>
            <a:chOff x="0" y="0"/>
            <a:chExt cx="1843015" cy="66515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843015" cy="665153"/>
            </a:xfrm>
            <a:custGeom>
              <a:avLst/>
              <a:gdLst/>
              <a:ahLst/>
              <a:cxnLst/>
              <a:rect r="r" b="b" t="t" l="l"/>
              <a:pathLst>
                <a:path h="665153" w="1843015">
                  <a:moveTo>
                    <a:pt x="0" y="0"/>
                  </a:moveTo>
                  <a:lnTo>
                    <a:pt x="1843015" y="0"/>
                  </a:lnTo>
                  <a:lnTo>
                    <a:pt x="1843015" y="665153"/>
                  </a:lnTo>
                  <a:lnTo>
                    <a:pt x="0" y="665153"/>
                  </a:lnTo>
                  <a:close/>
                </a:path>
              </a:pathLst>
            </a:custGeom>
            <a:gradFill rotWithShape="true">
              <a:gsLst>
                <a:gs pos="0">
                  <a:srgbClr val="393838">
                    <a:alpha val="66500"/>
                  </a:srgbClr>
                </a:gs>
                <a:gs pos="100000">
                  <a:srgbClr val="3533CD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9" id="9"/>
            <p:cNvSpPr txBox="true"/>
            <p:nvPr/>
          </p:nvSpPr>
          <p:spPr>
            <a:xfrm>
              <a:off x="0" y="-19050"/>
              <a:ext cx="1843015" cy="6842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40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-5400000">
            <a:off x="461731" y="8810243"/>
            <a:ext cx="1133938" cy="599570"/>
          </a:xfrm>
          <a:custGeom>
            <a:avLst/>
            <a:gdLst/>
            <a:ahLst/>
            <a:cxnLst/>
            <a:rect r="r" b="b" t="t" l="l"/>
            <a:pathLst>
              <a:path h="599570" w="1133938">
                <a:moveTo>
                  <a:pt x="0" y="0"/>
                </a:moveTo>
                <a:lnTo>
                  <a:pt x="1133938" y="0"/>
                </a:lnTo>
                <a:lnTo>
                  <a:pt x="1133938" y="599569"/>
                </a:lnTo>
                <a:lnTo>
                  <a:pt x="0" y="59956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6882831" y="3655499"/>
            <a:ext cx="1133938" cy="599570"/>
          </a:xfrm>
          <a:custGeom>
            <a:avLst/>
            <a:gdLst/>
            <a:ahLst/>
            <a:cxnLst/>
            <a:rect r="r" b="b" t="t" l="l"/>
            <a:pathLst>
              <a:path h="599570" w="1133938">
                <a:moveTo>
                  <a:pt x="0" y="0"/>
                </a:moveTo>
                <a:lnTo>
                  <a:pt x="1133938" y="0"/>
                </a:lnTo>
                <a:lnTo>
                  <a:pt x="1133938" y="599570"/>
                </a:lnTo>
                <a:lnTo>
                  <a:pt x="0" y="5995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0" y="0"/>
            <a:ext cx="1166812" cy="1072515"/>
          </a:xfrm>
          <a:custGeom>
            <a:avLst/>
            <a:gdLst/>
            <a:ahLst/>
            <a:cxnLst/>
            <a:rect r="r" b="b" t="t" l="l"/>
            <a:pathLst>
              <a:path h="1072515" w="1166812">
                <a:moveTo>
                  <a:pt x="0" y="0"/>
                </a:moveTo>
                <a:lnTo>
                  <a:pt x="1166812" y="0"/>
                </a:lnTo>
                <a:lnTo>
                  <a:pt x="1166812" y="1072515"/>
                </a:lnTo>
                <a:lnTo>
                  <a:pt x="0" y="107251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-18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9753600" y="2817999"/>
            <a:ext cx="7092781" cy="11372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239"/>
              </a:lnSpc>
              <a:spcBef>
                <a:spcPct val="0"/>
              </a:spcBef>
            </a:pPr>
            <a:r>
              <a:rPr lang="en-US" b="true" sz="6599">
                <a:solidFill>
                  <a:srgbClr val="FFFFFF"/>
                </a:solidFill>
                <a:latin typeface="Barlow SemiCondensed Bold"/>
                <a:ea typeface="Barlow SemiCondensed Bold"/>
                <a:cs typeface="Barlow SemiCondensed Bold"/>
                <a:sym typeface="Barlow SemiCondensed Bold"/>
              </a:rPr>
              <a:t> in Software Testing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414645" y="9239250"/>
            <a:ext cx="4351927" cy="3155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540"/>
              </a:lnSpc>
            </a:pPr>
            <a:r>
              <a:rPr lang="en-US" sz="2000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b="true" sz="2000" i="true">
                <a:solidFill>
                  <a:srgbClr val="FFFFFF"/>
                </a:solidFill>
                <a:latin typeface="Open Sans Bold Italics"/>
                <a:ea typeface="Open Sans Bold Italics"/>
                <a:cs typeface="Open Sans Bold Italics"/>
                <a:sym typeface="Open Sans Bold Italics"/>
              </a:rPr>
              <a:t>Egypt Digital Pioneers Initiative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753600" y="1685104"/>
            <a:ext cx="6969238" cy="11372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39"/>
              </a:lnSpc>
              <a:spcBef>
                <a:spcPct val="0"/>
              </a:spcBef>
            </a:pPr>
            <a:r>
              <a:rPr lang="en-US" b="true" sz="6599">
                <a:gradFill>
                  <a:gsLst>
                    <a:gs pos="0">
                      <a:srgbClr val="4BDCF6">
                        <a:alpha val="100000"/>
                      </a:srgbClr>
                    </a:gs>
                    <a:gs pos="100000">
                      <a:srgbClr val="FFFFFF">
                        <a:alpha val="100000"/>
                      </a:srgbClr>
                    </a:gs>
                  </a:gsLst>
                  <a:lin ang="0"/>
                </a:gradFill>
                <a:latin typeface="Barlow SemiCondensed Bold"/>
                <a:ea typeface="Barlow SemiCondensed Bold"/>
                <a:cs typeface="Barlow SemiCondensed Bold"/>
                <a:sym typeface="Barlow SemiCondensed Bold"/>
              </a:rPr>
              <a:t>What is Automation 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868255" y="4477158"/>
            <a:ext cx="6243066" cy="1054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Aut</a:t>
            </a:r>
            <a:r>
              <a:rPr lang="en-US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omation in software testing is the process of using tools and scripts to execute test cases automatically instead of performing them manually.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868255" y="5929425"/>
            <a:ext cx="6243066" cy="1054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It</a:t>
            </a:r>
            <a:r>
              <a:rPr lang="en-US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helps testers run tests faster, more accurately, and more consistently. Common tools include Selenium and TestNG.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145006" y="7713634"/>
            <a:ext cx="2438437" cy="406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74"/>
              </a:lnSpc>
            </a:pPr>
            <a:r>
              <a:rPr lang="en-US" sz="2499" b="true">
                <a:solidFill>
                  <a:srgbClr val="FFFFFF"/>
                </a:solidFill>
                <a:latin typeface="Barlow SemiCondensed Bold"/>
                <a:ea typeface="Barlow SemiCondensed Bold"/>
                <a:cs typeface="Barlow SemiCondensed Bold"/>
                <a:sym typeface="Barlow SemiCondensed Bold"/>
              </a:rPr>
              <a:t>Next Step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241274" y="2058055"/>
            <a:ext cx="6541765" cy="14905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2"/>
              </a:lnSpc>
              <a:spcBef>
                <a:spcPct val="0"/>
              </a:spcBef>
            </a:pPr>
            <a:r>
              <a:rPr lang="en-US" sz="2137">
                <a:solidFill>
                  <a:srgbClr val="F9FAFD"/>
                </a:solidFill>
                <a:latin typeface="Open Sans"/>
                <a:ea typeface="Open Sans"/>
                <a:cs typeface="Open Sans"/>
                <a:sym typeface="Open Sans"/>
              </a:rPr>
              <a:t>Aut</a:t>
            </a:r>
            <a:r>
              <a:rPr lang="en-US" sz="2137">
                <a:solidFill>
                  <a:srgbClr val="F9FAFD"/>
                </a:solidFill>
                <a:latin typeface="Open Sans"/>
                <a:ea typeface="Open Sans"/>
                <a:cs typeface="Open Sans"/>
                <a:sym typeface="Open Sans"/>
              </a:rPr>
              <a:t>omation saves a huge amount of time and effort by running tests much faster and as many times as needed, without the limits of manual testing</a:t>
            </a:r>
          </a:p>
        </p:txBody>
      </p:sp>
      <p:grpSp>
        <p:nvGrpSpPr>
          <p:cNvPr name="Group 20" id="20"/>
          <p:cNvGrpSpPr/>
          <p:nvPr/>
        </p:nvGrpSpPr>
        <p:grpSpPr>
          <a:xfrm rot="-10800000">
            <a:off x="2013309" y="5977050"/>
            <a:ext cx="6997696" cy="2697544"/>
            <a:chOff x="0" y="0"/>
            <a:chExt cx="1843015" cy="710464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843015" cy="710464"/>
            </a:xfrm>
            <a:custGeom>
              <a:avLst/>
              <a:gdLst/>
              <a:ahLst/>
              <a:cxnLst/>
              <a:rect r="r" b="b" t="t" l="l"/>
              <a:pathLst>
                <a:path h="710464" w="1843015">
                  <a:moveTo>
                    <a:pt x="0" y="0"/>
                  </a:moveTo>
                  <a:lnTo>
                    <a:pt x="1843015" y="0"/>
                  </a:lnTo>
                  <a:lnTo>
                    <a:pt x="1843015" y="710464"/>
                  </a:lnTo>
                  <a:lnTo>
                    <a:pt x="0" y="710464"/>
                  </a:lnTo>
                  <a:close/>
                </a:path>
              </a:pathLst>
            </a:custGeom>
            <a:gradFill rotWithShape="true">
              <a:gsLst>
                <a:gs pos="0">
                  <a:srgbClr val="4BDCF6">
                    <a:alpha val="515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00"/>
            </a:gra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66675"/>
              <a:ext cx="1843015" cy="77713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60"/>
                </a:lnSpc>
              </a:p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DAG6jPgAprQ</dc:identifier>
  <dcterms:modified xsi:type="dcterms:W3CDTF">2011-08-01T06:04:30Z</dcterms:modified>
  <cp:revision>1</cp:revision>
  <dc:title>Orange and Brown Modern Web Developer Presentation</dc:title>
</cp:coreProperties>
</file>